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6"/>
  </p:notesMasterIdLst>
  <p:handoutMasterIdLst>
    <p:handoutMasterId r:id="rId17"/>
  </p:handoutMasterIdLst>
  <p:sldIdLst>
    <p:sldId id="256" r:id="rId2"/>
    <p:sldId id="266" r:id="rId3"/>
    <p:sldId id="267" r:id="rId4"/>
    <p:sldId id="268" r:id="rId5"/>
    <p:sldId id="269" r:id="rId6"/>
    <p:sldId id="257" r:id="rId7"/>
    <p:sldId id="261" r:id="rId8"/>
    <p:sldId id="262" r:id="rId9"/>
    <p:sldId id="264" r:id="rId10"/>
    <p:sldId id="259" r:id="rId11"/>
    <p:sldId id="260" r:id="rId12"/>
    <p:sldId id="263" r:id="rId13"/>
    <p:sldId id="258" r:id="rId14"/>
    <p:sldId id="265" r:id="rId15"/>
  </p:sldIdLst>
  <p:sldSz cx="9144000" cy="6858000" type="screen4x3"/>
  <p:notesSz cx="10234613" cy="70993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9" autoAdjust="0"/>
    <p:restoredTop sz="94692" autoAdjust="0"/>
  </p:normalViewPr>
  <p:slideViewPr>
    <p:cSldViewPr>
      <p:cViewPr varScale="1">
        <p:scale>
          <a:sx n="118" d="100"/>
          <a:sy n="118" d="100"/>
        </p:scale>
        <p:origin x="888" y="55"/>
      </p:cViewPr>
      <p:guideLst>
        <p:guide orient="horz" pos="2160"/>
        <p:guide pos="2880"/>
      </p:guideLst>
    </p:cSldViewPr>
  </p:slideViewPr>
  <p:outlineViewPr>
    <p:cViewPr>
      <p:scale>
        <a:sx n="33" d="100"/>
        <a:sy n="33" d="100"/>
      </p:scale>
      <p:origin x="0" y="-184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118" d="100"/>
          <a:sy n="118" d="100"/>
        </p:scale>
        <p:origin x="1293"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10"/>
            <a:ext cx="4435883" cy="355137"/>
          </a:xfrm>
          <a:prstGeom prst="rect">
            <a:avLst/>
          </a:prstGeom>
        </p:spPr>
        <p:txBody>
          <a:bodyPr vert="horz" lIns="95415" tIns="47707" rIns="95415" bIns="47707" rtlCol="0"/>
          <a:lstStyle>
            <a:lvl1pPr algn="l">
              <a:defRPr sz="1200"/>
            </a:lvl1pPr>
          </a:lstStyle>
          <a:p>
            <a:r>
              <a:rPr lang="ja-JP" altLang="en-US" dirty="0"/>
              <a:t>知覚・認知心理学①</a:t>
            </a:r>
            <a:endParaRPr kumimoji="1" lang="ja-JP" altLang="en-US" dirty="0"/>
          </a:p>
        </p:txBody>
      </p:sp>
      <p:sp>
        <p:nvSpPr>
          <p:cNvPr id="3" name="日付プレースホルダー 2"/>
          <p:cNvSpPr>
            <a:spLocks noGrp="1"/>
          </p:cNvSpPr>
          <p:nvPr>
            <p:ph type="dt" sz="quarter" idx="1"/>
          </p:nvPr>
        </p:nvSpPr>
        <p:spPr>
          <a:xfrm>
            <a:off x="5796328" y="10"/>
            <a:ext cx="4435882" cy="355137"/>
          </a:xfrm>
          <a:prstGeom prst="rect">
            <a:avLst/>
          </a:prstGeom>
        </p:spPr>
        <p:txBody>
          <a:bodyPr vert="horz" lIns="95415" tIns="47707" rIns="95415" bIns="47707" rtlCol="0"/>
          <a:lstStyle>
            <a:lvl1pPr algn="r">
              <a:defRPr sz="1200"/>
            </a:lvl1pPr>
          </a:lstStyle>
          <a:p>
            <a:r>
              <a:rPr kumimoji="1" lang="en-US" altLang="ja-JP" dirty="0"/>
              <a:t>2019/4/9</a:t>
            </a:r>
            <a:endParaRPr kumimoji="1" lang="ja-JP" altLang="en-US" dirty="0"/>
          </a:p>
        </p:txBody>
      </p:sp>
      <p:sp>
        <p:nvSpPr>
          <p:cNvPr id="4" name="フッター プレースホルダー 3"/>
          <p:cNvSpPr>
            <a:spLocks noGrp="1"/>
          </p:cNvSpPr>
          <p:nvPr>
            <p:ph type="ftr" sz="quarter" idx="2"/>
          </p:nvPr>
        </p:nvSpPr>
        <p:spPr>
          <a:xfrm>
            <a:off x="4" y="6743022"/>
            <a:ext cx="4435883" cy="355136"/>
          </a:xfrm>
          <a:prstGeom prst="rect">
            <a:avLst/>
          </a:prstGeom>
        </p:spPr>
        <p:txBody>
          <a:bodyPr vert="horz" lIns="95415" tIns="47707" rIns="95415" bIns="47707"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798736" y="6571666"/>
            <a:ext cx="4435882" cy="355136"/>
          </a:xfrm>
          <a:prstGeom prst="rect">
            <a:avLst/>
          </a:prstGeom>
        </p:spPr>
        <p:txBody>
          <a:bodyPr vert="horz" lIns="95415" tIns="47707" rIns="95415" bIns="47707" rtlCol="0" anchor="b"/>
          <a:lstStyle>
            <a:lvl1pPr algn="r">
              <a:defRPr sz="1200"/>
            </a:lvl1pPr>
          </a:lstStyle>
          <a:p>
            <a:fld id="{69B9AB72-D572-4F67-A0AB-3CAB9C02E418}" type="slidenum">
              <a:rPr kumimoji="1" lang="ja-JP" altLang="en-US" smtClean="0"/>
              <a:t>‹#›</a:t>
            </a:fld>
            <a:endParaRPr kumimoji="1" lang="ja-JP" altLang="en-US" dirty="0"/>
          </a:p>
        </p:txBody>
      </p:sp>
    </p:spTree>
    <p:extLst>
      <p:ext uri="{BB962C8B-B14F-4D97-AF65-F5344CB8AC3E}">
        <p14:creationId xmlns:p14="http://schemas.microsoft.com/office/powerpoint/2010/main" val="254809691"/>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1" y="2"/>
            <a:ext cx="4435000" cy="354965"/>
          </a:xfrm>
          <a:prstGeom prst="rect">
            <a:avLst/>
          </a:prstGeom>
        </p:spPr>
        <p:txBody>
          <a:bodyPr vert="horz" lIns="95415" tIns="47707" rIns="95415" bIns="47707" rtlCol="0"/>
          <a:lstStyle>
            <a:lvl1pPr algn="l">
              <a:defRPr sz="1200"/>
            </a:lvl1pPr>
          </a:lstStyle>
          <a:p>
            <a:r>
              <a:rPr kumimoji="1" lang="ja-JP" altLang="en-US"/>
              <a:t>社会臨床心理学演習（吉田）</a:t>
            </a:r>
          </a:p>
        </p:txBody>
      </p:sp>
      <p:sp>
        <p:nvSpPr>
          <p:cNvPr id="3" name="日付プレースホルダー 2"/>
          <p:cNvSpPr>
            <a:spLocks noGrp="1"/>
          </p:cNvSpPr>
          <p:nvPr>
            <p:ph type="dt" idx="1"/>
          </p:nvPr>
        </p:nvSpPr>
        <p:spPr>
          <a:xfrm>
            <a:off x="5797255" y="2"/>
            <a:ext cx="4435000" cy="354965"/>
          </a:xfrm>
          <a:prstGeom prst="rect">
            <a:avLst/>
          </a:prstGeom>
        </p:spPr>
        <p:txBody>
          <a:bodyPr vert="horz" lIns="95415" tIns="47707" rIns="95415" bIns="47707" rtlCol="0"/>
          <a:lstStyle>
            <a:lvl1pPr algn="r">
              <a:defRPr sz="1200"/>
            </a:lvl1pPr>
          </a:lstStyle>
          <a:p>
            <a:r>
              <a:rPr kumimoji="1" lang="en-US" altLang="ja-JP"/>
              <a:t>2013/4/15</a:t>
            </a:r>
            <a:endParaRPr kumimoji="1" lang="ja-JP" altLang="en-US"/>
          </a:p>
        </p:txBody>
      </p:sp>
      <p:sp>
        <p:nvSpPr>
          <p:cNvPr id="4" name="スライド イメージ プレースホルダー 3"/>
          <p:cNvSpPr>
            <a:spLocks noGrp="1" noRot="1" noChangeAspect="1"/>
          </p:cNvSpPr>
          <p:nvPr>
            <p:ph type="sldImg" idx="2"/>
          </p:nvPr>
        </p:nvSpPr>
        <p:spPr>
          <a:xfrm>
            <a:off x="3341688" y="531813"/>
            <a:ext cx="3551237" cy="2663825"/>
          </a:xfrm>
          <a:prstGeom prst="rect">
            <a:avLst/>
          </a:prstGeom>
          <a:noFill/>
          <a:ln w="12700">
            <a:solidFill>
              <a:prstClr val="black"/>
            </a:solidFill>
          </a:ln>
        </p:spPr>
        <p:txBody>
          <a:bodyPr vert="horz" lIns="95415" tIns="47707" rIns="95415" bIns="47707" rtlCol="0" anchor="ctr"/>
          <a:lstStyle/>
          <a:p>
            <a:endParaRPr lang="ja-JP" altLang="en-US"/>
          </a:p>
        </p:txBody>
      </p:sp>
      <p:sp>
        <p:nvSpPr>
          <p:cNvPr id="5" name="ノート プレースホルダー 4"/>
          <p:cNvSpPr>
            <a:spLocks noGrp="1"/>
          </p:cNvSpPr>
          <p:nvPr>
            <p:ph type="body" sz="quarter" idx="3"/>
          </p:nvPr>
        </p:nvSpPr>
        <p:spPr>
          <a:xfrm>
            <a:off x="1023467" y="3372167"/>
            <a:ext cx="8187689" cy="3194686"/>
          </a:xfrm>
          <a:prstGeom prst="rect">
            <a:avLst/>
          </a:prstGeom>
        </p:spPr>
        <p:txBody>
          <a:bodyPr vert="horz" lIns="95415" tIns="47707" rIns="95415" bIns="4770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1" y="6743104"/>
            <a:ext cx="4435000" cy="354965"/>
          </a:xfrm>
          <a:prstGeom prst="rect">
            <a:avLst/>
          </a:prstGeom>
        </p:spPr>
        <p:txBody>
          <a:bodyPr vert="horz" lIns="95415" tIns="47707" rIns="95415" bIns="4770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797255" y="6743104"/>
            <a:ext cx="4435000" cy="354965"/>
          </a:xfrm>
          <a:prstGeom prst="rect">
            <a:avLst/>
          </a:prstGeom>
        </p:spPr>
        <p:txBody>
          <a:bodyPr vert="horz" lIns="95415" tIns="47707" rIns="95415" bIns="47707" rtlCol="0" anchor="b"/>
          <a:lstStyle>
            <a:lvl1pPr algn="r">
              <a:defRPr sz="1200"/>
            </a:lvl1pPr>
          </a:lstStyle>
          <a:p>
            <a:fld id="{C9B0C381-7FB8-4083-98F6-17511F10BF71}" type="slidenum">
              <a:rPr kumimoji="1" lang="ja-JP" altLang="en-US" smtClean="0"/>
              <a:t>‹#›</a:t>
            </a:fld>
            <a:endParaRPr kumimoji="1" lang="ja-JP" altLang="en-US"/>
          </a:p>
        </p:txBody>
      </p:sp>
    </p:spTree>
    <p:extLst>
      <p:ext uri="{BB962C8B-B14F-4D97-AF65-F5344CB8AC3E}">
        <p14:creationId xmlns:p14="http://schemas.microsoft.com/office/powerpoint/2010/main" val="3324720657"/>
      </p:ext>
    </p:extLst>
  </p:cSld>
  <p:clrMap bg1="lt1" tx1="dk1" bg2="lt2" tx2="dk2" accent1="accent1" accent2="accent2" accent3="accent3" accent4="accent4" accent5="accent5" accent6="accent6" hlink="hlink" folHlink="folHlink"/>
  <p:hf ftr="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idx="10"/>
          </p:nvPr>
        </p:nvSpPr>
        <p:spPr/>
        <p:txBody>
          <a:bodyPr/>
          <a:lstStyle/>
          <a:p>
            <a:r>
              <a:rPr kumimoji="1" lang="ja-JP" altLang="en-US"/>
              <a:t>社会臨床心理学演習（吉田）</a:t>
            </a:r>
          </a:p>
        </p:txBody>
      </p:sp>
      <p:sp>
        <p:nvSpPr>
          <p:cNvPr id="5" name="日付プレースホルダー 4"/>
          <p:cNvSpPr>
            <a:spLocks noGrp="1"/>
          </p:cNvSpPr>
          <p:nvPr>
            <p:ph type="dt" idx="11"/>
          </p:nvPr>
        </p:nvSpPr>
        <p:spPr/>
        <p:txBody>
          <a:bodyPr/>
          <a:lstStyle/>
          <a:p>
            <a:r>
              <a:rPr kumimoji="1" lang="en-US" altLang="ja-JP"/>
              <a:t>2013/4/15</a:t>
            </a:r>
            <a:endParaRPr kumimoji="1" lang="ja-JP" altLang="en-US"/>
          </a:p>
        </p:txBody>
      </p:sp>
      <p:sp>
        <p:nvSpPr>
          <p:cNvPr id="6" name="スライド番号プレースホルダー 5"/>
          <p:cNvSpPr>
            <a:spLocks noGrp="1"/>
          </p:cNvSpPr>
          <p:nvPr>
            <p:ph type="sldNum" sz="quarter" idx="12"/>
          </p:nvPr>
        </p:nvSpPr>
        <p:spPr/>
        <p:txBody>
          <a:bodyPr/>
          <a:lstStyle/>
          <a:p>
            <a:fld id="{C9B0C381-7FB8-4083-98F6-17511F10BF71}" type="slidenum">
              <a:rPr kumimoji="1" lang="ja-JP" altLang="en-US" smtClean="0"/>
              <a:t>1</a:t>
            </a:fld>
            <a:endParaRPr kumimoji="1" lang="ja-JP" altLang="en-US"/>
          </a:p>
        </p:txBody>
      </p:sp>
    </p:spTree>
    <p:extLst>
      <p:ext uri="{BB962C8B-B14F-4D97-AF65-F5344CB8AC3E}">
        <p14:creationId xmlns:p14="http://schemas.microsoft.com/office/powerpoint/2010/main" val="4048476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idx="10"/>
          </p:nvPr>
        </p:nvSpPr>
        <p:spPr/>
        <p:txBody>
          <a:bodyPr/>
          <a:lstStyle/>
          <a:p>
            <a:r>
              <a:rPr kumimoji="1" lang="ja-JP" altLang="en-US"/>
              <a:t>脳と心</a:t>
            </a:r>
          </a:p>
        </p:txBody>
      </p:sp>
      <p:sp>
        <p:nvSpPr>
          <p:cNvPr id="5" name="日付プレースホルダー 4"/>
          <p:cNvSpPr>
            <a:spLocks noGrp="1"/>
          </p:cNvSpPr>
          <p:nvPr>
            <p:ph type="dt" idx="11"/>
          </p:nvPr>
        </p:nvSpPr>
        <p:spPr/>
        <p:txBody>
          <a:bodyPr/>
          <a:lstStyle/>
          <a:p>
            <a:r>
              <a:rPr kumimoji="1" lang="en-US" altLang="ja-JP"/>
              <a:t>2012/9/27</a:t>
            </a:r>
            <a:endParaRPr kumimoji="1" lang="ja-JP" altLang="en-US"/>
          </a:p>
        </p:txBody>
      </p:sp>
      <p:sp>
        <p:nvSpPr>
          <p:cNvPr id="6" name="スライド番号プレースホルダー 5"/>
          <p:cNvSpPr>
            <a:spLocks noGrp="1"/>
          </p:cNvSpPr>
          <p:nvPr>
            <p:ph type="sldNum" sz="quarter" idx="12"/>
          </p:nvPr>
        </p:nvSpPr>
        <p:spPr/>
        <p:txBody>
          <a:bodyPr/>
          <a:lstStyle/>
          <a:p>
            <a:fld id="{C9B0C381-7FB8-4083-98F6-17511F10BF71}" type="slidenum">
              <a:rPr kumimoji="1" lang="ja-JP" altLang="en-US" smtClean="0"/>
              <a:t>2</a:t>
            </a:fld>
            <a:endParaRPr kumimoji="1" lang="ja-JP" altLang="en-US"/>
          </a:p>
        </p:txBody>
      </p:sp>
    </p:spTree>
    <p:extLst>
      <p:ext uri="{BB962C8B-B14F-4D97-AF65-F5344CB8AC3E}">
        <p14:creationId xmlns:p14="http://schemas.microsoft.com/office/powerpoint/2010/main" val="1418787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ヘッダー プレースホルダー 3"/>
          <p:cNvSpPr>
            <a:spLocks noGrp="1"/>
          </p:cNvSpPr>
          <p:nvPr>
            <p:ph type="hdr" sz="quarter" idx="10"/>
          </p:nvPr>
        </p:nvSpPr>
        <p:spPr/>
        <p:txBody>
          <a:bodyPr/>
          <a:lstStyle/>
          <a:p>
            <a:r>
              <a:rPr kumimoji="1" lang="ja-JP" altLang="en-US"/>
              <a:t>脳と心</a:t>
            </a:r>
          </a:p>
        </p:txBody>
      </p:sp>
      <p:sp>
        <p:nvSpPr>
          <p:cNvPr id="5" name="日付プレースホルダー 4"/>
          <p:cNvSpPr>
            <a:spLocks noGrp="1"/>
          </p:cNvSpPr>
          <p:nvPr>
            <p:ph type="dt" idx="11"/>
          </p:nvPr>
        </p:nvSpPr>
        <p:spPr/>
        <p:txBody>
          <a:bodyPr/>
          <a:lstStyle/>
          <a:p>
            <a:r>
              <a:rPr kumimoji="1" lang="en-US" altLang="ja-JP"/>
              <a:t>2012/9/27</a:t>
            </a:r>
            <a:endParaRPr kumimoji="1" lang="ja-JP" altLang="en-US"/>
          </a:p>
        </p:txBody>
      </p:sp>
      <p:sp>
        <p:nvSpPr>
          <p:cNvPr id="6" name="スライド番号プレースホルダー 5"/>
          <p:cNvSpPr>
            <a:spLocks noGrp="1"/>
          </p:cNvSpPr>
          <p:nvPr>
            <p:ph type="sldNum" sz="quarter" idx="12"/>
          </p:nvPr>
        </p:nvSpPr>
        <p:spPr/>
        <p:txBody>
          <a:bodyPr/>
          <a:lstStyle/>
          <a:p>
            <a:fld id="{C9B0C381-7FB8-4083-98F6-17511F10BF71}" type="slidenum">
              <a:rPr kumimoji="1" lang="ja-JP" altLang="en-US" smtClean="0"/>
              <a:t>3</a:t>
            </a:fld>
            <a:endParaRPr kumimoji="1" lang="ja-JP" altLang="en-US"/>
          </a:p>
        </p:txBody>
      </p:sp>
    </p:spTree>
    <p:extLst>
      <p:ext uri="{BB962C8B-B14F-4D97-AF65-F5344CB8AC3E}">
        <p14:creationId xmlns:p14="http://schemas.microsoft.com/office/powerpoint/2010/main" val="377872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165928" y="2384114"/>
            <a:ext cx="6858000" cy="1807840"/>
          </a:xfrm>
        </p:spPr>
        <p:txBody>
          <a:bodyPr anchor="b" anchorCtr="0"/>
          <a:lstStyle>
            <a:lvl1pPr algn="ctr">
              <a:defRPr sz="3200">
                <a:solidFill>
                  <a:schemeClr val="tx1"/>
                </a:solidFill>
                <a:latin typeface="ＭＳ Ｐゴシック" pitchFamily="50" charset="-128"/>
                <a:ea typeface="ＭＳ Ｐゴシック" pitchFamily="50" charset="-128"/>
              </a:defRPr>
            </a:lvl1pPr>
          </a:lstStyle>
          <a:p>
            <a:r>
              <a:rPr kumimoji="0" lang="ja-JP" altLang="en-US" dirty="0"/>
              <a:t>マスター タイトルの書式設定</a:t>
            </a:r>
            <a:endParaRPr kumimoji="0" lang="en-US" dirty="0"/>
          </a:p>
        </p:txBody>
      </p:sp>
      <p:sp>
        <p:nvSpPr>
          <p:cNvPr id="9" name="サブタイトル 8"/>
          <p:cNvSpPr>
            <a:spLocks noGrp="1"/>
          </p:cNvSpPr>
          <p:nvPr>
            <p:ph type="subTitle" idx="1"/>
          </p:nvPr>
        </p:nvSpPr>
        <p:spPr>
          <a:xfrm>
            <a:off x="1219200" y="4509120"/>
            <a:ext cx="6858000" cy="1148730"/>
          </a:xfrm>
        </p:spPr>
        <p:txBody>
          <a:bodyPr anchor="b" anchorCtr="0"/>
          <a:lstStyle>
            <a:lvl1pPr marL="0" indent="0" algn="r">
              <a:buNone/>
              <a:defRPr sz="2000">
                <a:solidFill>
                  <a:schemeClr val="tx2"/>
                </a:solidFill>
                <a:latin typeface="+mj-ea"/>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dirty="0"/>
              <a:t>マスター サブタイトルの書式設定</a:t>
            </a:r>
            <a:endParaRPr kumimoji="0" lang="en-US" dirty="0"/>
          </a:p>
        </p:txBody>
      </p:sp>
      <p:sp>
        <p:nvSpPr>
          <p:cNvPr id="28" name="日付プレースホルダー 27"/>
          <p:cNvSpPr>
            <a:spLocks noGrp="1"/>
          </p:cNvSpPr>
          <p:nvPr>
            <p:ph type="dt" sz="half" idx="10"/>
          </p:nvPr>
        </p:nvSpPr>
        <p:spPr>
          <a:xfrm>
            <a:off x="6400800" y="6355080"/>
            <a:ext cx="2286000" cy="365760"/>
          </a:xfrm>
        </p:spPr>
        <p:txBody>
          <a:bodyPr/>
          <a:lstStyle>
            <a:lvl1pPr>
              <a:defRPr sz="1400"/>
            </a:lvl1pPr>
          </a:lstStyle>
          <a:p>
            <a:endParaRPr kumimoji="1" lang="ja-JP" altLang="en-US"/>
          </a:p>
        </p:txBody>
      </p:sp>
      <p:sp>
        <p:nvSpPr>
          <p:cNvPr id="17" name="フッター プレースホルダー 16"/>
          <p:cNvSpPr>
            <a:spLocks noGrp="1"/>
          </p:cNvSpPr>
          <p:nvPr>
            <p:ph type="ftr" sz="quarter" idx="11"/>
          </p:nvPr>
        </p:nvSpPr>
        <p:spPr>
          <a:xfrm>
            <a:off x="2898648" y="6355080"/>
            <a:ext cx="3474720" cy="365760"/>
          </a:xfrm>
        </p:spPr>
        <p:txBody>
          <a:bodyPr/>
          <a:lstStyle/>
          <a:p>
            <a:endParaRPr kumimoji="1" lang="ja-JP" altLang="en-US"/>
          </a:p>
        </p:txBody>
      </p:sp>
      <p:sp>
        <p:nvSpPr>
          <p:cNvPr id="21" name="正方形/長方形 20"/>
          <p:cNvSpPr/>
          <p:nvPr/>
        </p:nvSpPr>
        <p:spPr>
          <a:xfrm>
            <a:off x="883179" y="2286389"/>
            <a:ext cx="7315200" cy="200329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4437112"/>
            <a:ext cx="7315200" cy="1296938"/>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881422" y="300952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スライド番号プレースホルダー 5"/>
          <p:cNvSpPr txBox="1">
            <a:spLocks/>
          </p:cNvSpPr>
          <p:nvPr userDrawn="1"/>
        </p:nvSpPr>
        <p:spPr>
          <a:xfrm>
            <a:off x="395536" y="6356350"/>
            <a:ext cx="1837184" cy="365760"/>
          </a:xfrm>
          <a:prstGeom prst="rect">
            <a:avLst/>
          </a:prstGeom>
        </p:spPr>
        <p:txBody>
          <a:bodyPr vert="horz"/>
          <a:lstStyle>
            <a:defPPr>
              <a:defRPr lang="ja-JP"/>
            </a:defPPr>
            <a:lvl1pPr marL="0" algn="l" defTabSz="914400" rtl="0" eaLnBrk="1" latinLnBrk="0" hangingPunct="1">
              <a:defRPr kumimoji="0" sz="1400" kern="1200">
                <a:solidFill>
                  <a:schemeClr val="tx2"/>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285750" indent="-285750">
              <a:buClr>
                <a:schemeClr val="bg2">
                  <a:lumMod val="50000"/>
                </a:schemeClr>
              </a:buClr>
              <a:buFont typeface="HG丸ｺﾞｼｯｸM-PRO" pitchFamily="50" charset="-128"/>
              <a:buChar char="▶"/>
            </a:pPr>
            <a:fld id="{D5300194-C96A-4E17-8161-A44A29ADF4E8}" type="slidenum">
              <a:rPr kumimoji="1" lang="ja-JP" altLang="en-US" smtClean="0"/>
              <a:pPr marL="285750" indent="-285750">
                <a:buClr>
                  <a:schemeClr val="bg2">
                    <a:lumMod val="50000"/>
                  </a:schemeClr>
                </a:buClr>
                <a:buFont typeface="HG丸ｺﾞｼｯｸM-PRO" pitchFamily="50" charset="-128"/>
                <a:buChar char="▶"/>
              </a:pPr>
              <a:t>‹#›</a:t>
            </a:fld>
            <a:endParaRPr kumimoji="1" lang="ja-JP"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1400"/>
            </a:lvl1pPr>
          </a:lstStyle>
          <a:p>
            <a:fld id="{D5300194-C96A-4E17-8161-A44A29ADF4E8}" type="slidenum">
              <a:rPr kumimoji="1" lang="ja-JP" altLang="en-US" smtClean="0"/>
              <a:pPr/>
              <a:t>‹#›</a:t>
            </a:fld>
            <a:endParaRPr kumimoji="1" lang="ja-JP" altLang="en-US" dirty="0"/>
          </a:p>
        </p:txBody>
      </p:sp>
      <p:sp>
        <p:nvSpPr>
          <p:cNvPr id="8" name="コンテンツ プレースホルダー 7"/>
          <p:cNvSpPr>
            <a:spLocks noGrp="1"/>
          </p:cNvSpPr>
          <p:nvPr>
            <p:ph sz="quarter" idx="1"/>
          </p:nvPr>
        </p:nvSpPr>
        <p:spPr>
          <a:xfrm>
            <a:off x="457200" y="1219200"/>
            <a:ext cx="8229600" cy="4937760"/>
          </a:xfrm>
        </p:spPr>
        <p:txBody>
          <a:bodyPr/>
          <a:lstStyle>
            <a:lvl1pPr>
              <a:defRPr>
                <a:solidFill>
                  <a:schemeClr val="tx2"/>
                </a:solidFill>
              </a:defRPr>
            </a:lvl1pPr>
            <a:lvl2pPr>
              <a:defRPr>
                <a:solidFill>
                  <a:schemeClr val="tx1"/>
                </a:solidFill>
              </a:defRPr>
            </a:lvl2pPr>
          </a:lstStyle>
          <a:p>
            <a:pPr lvl="0" eaLnBrk="1" latinLnBrk="0" hangingPunct="1"/>
            <a:r>
              <a:rPr lang="ja-JP" altLang="en-US" dirty="0"/>
              <a:t>マスター テキストの書式設定</a:t>
            </a:r>
          </a:p>
          <a:p>
            <a:pPr lvl="1" eaLnBrk="1" latinLnBrk="0" hangingPunct="1"/>
            <a:r>
              <a:rPr lang="ja-JP" altLang="en-US" dirty="0"/>
              <a:t>第 </a:t>
            </a:r>
            <a:r>
              <a:rPr lang="en-US" altLang="ja-JP" dirty="0"/>
              <a:t>2 </a:t>
            </a:r>
            <a:r>
              <a:rPr lang="ja-JP" altLang="en-US" dirty="0"/>
              <a:t>レベル</a:t>
            </a:r>
          </a:p>
          <a:p>
            <a:pPr lvl="2" eaLnBrk="1" latinLnBrk="0" hangingPunct="1"/>
            <a:r>
              <a:rPr lang="ja-JP" altLang="en-US" dirty="0"/>
              <a:t>第 </a:t>
            </a:r>
            <a:r>
              <a:rPr lang="en-US" altLang="ja-JP" dirty="0"/>
              <a:t>3 </a:t>
            </a:r>
            <a:r>
              <a:rPr lang="ja-JP" altLang="en-US" dirty="0"/>
              <a:t>レベル</a:t>
            </a:r>
          </a:p>
          <a:p>
            <a:pPr lvl="3" eaLnBrk="1" latinLnBrk="0" hangingPunct="1"/>
            <a:r>
              <a:rPr lang="ja-JP" altLang="en-US" dirty="0"/>
              <a:t>第 </a:t>
            </a:r>
            <a:r>
              <a:rPr lang="en-US" altLang="ja-JP" dirty="0"/>
              <a:t>4 </a:t>
            </a:r>
            <a:r>
              <a:rPr lang="ja-JP" altLang="en-US" dirty="0"/>
              <a:t>レベル</a:t>
            </a:r>
          </a:p>
          <a:p>
            <a:pPr lvl="4" eaLnBrk="1" latinLnBrk="0" hangingPunct="1"/>
            <a:r>
              <a:rPr lang="ja-JP" altLang="en-US" dirty="0"/>
              <a:t>第 </a:t>
            </a:r>
            <a:r>
              <a:rPr lang="en-US" altLang="ja-JP" dirty="0"/>
              <a:t>5 </a:t>
            </a:r>
            <a:r>
              <a:rPr lang="ja-JP" altLang="en-US" dirty="0"/>
              <a:t>レベル</a:t>
            </a:r>
            <a:endParaRPr kumimoji="0"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a:t>マスター タイトルの書式設定</a:t>
            </a:r>
            <a:endParaRPr kumimoji="0" lang="en-US"/>
          </a:p>
        </p:txBody>
      </p:sp>
      <p:sp>
        <p:nvSpPr>
          <p:cNvPr id="3" name="テキスト プレースホルダー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a:t>マスター テキストの書式設定</a:t>
            </a:r>
          </a:p>
        </p:txBody>
      </p:sp>
      <p:sp>
        <p:nvSpPr>
          <p:cNvPr id="4" name="日付プレースホルダー 3"/>
          <p:cNvSpPr>
            <a:spLocks noGrp="1"/>
          </p:cNvSpPr>
          <p:nvPr>
            <p:ph type="dt" sz="half" idx="10"/>
          </p:nvPr>
        </p:nvSpPr>
        <p:spPr>
          <a:xfrm>
            <a:off x="6400800" y="6355080"/>
            <a:ext cx="2286000" cy="365760"/>
          </a:xfrm>
        </p:spPr>
        <p:txBody>
          <a:bodyPr/>
          <a:lstStyle/>
          <a:p>
            <a:endParaRPr kumimoji="1" lang="ja-JP" altLang="en-US"/>
          </a:p>
        </p:txBody>
      </p:sp>
      <p:sp>
        <p:nvSpPr>
          <p:cNvPr id="5" name="フッター プレースホルダー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ー 5"/>
          <p:cNvSpPr>
            <a:spLocks noGrp="1"/>
          </p:cNvSpPr>
          <p:nvPr>
            <p:ph type="sldNum" sz="quarter" idx="12"/>
          </p:nvPr>
        </p:nvSpPr>
        <p:spPr>
          <a:xfrm>
            <a:off x="1069848" y="6355080"/>
            <a:ext cx="1520952" cy="365760"/>
          </a:xfrm>
        </p:spPr>
        <p:txBody>
          <a:bodyPr/>
          <a:lstStyle/>
          <a:p>
            <a:fld id="{D5300194-C96A-4E17-8161-A44A29ADF4E8}" type="slidenum">
              <a:rPr kumimoji="1" lang="ja-JP" altLang="en-US" smtClean="0"/>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a:t>マスター タイトルの書式設定</a:t>
            </a:r>
            <a:endParaRPr kumimoji="0" lang="en-US"/>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9" name="コンテンツ プレースホルダー 8"/>
          <p:cNvSpPr>
            <a:spLocks noGrp="1"/>
          </p:cNvSpPr>
          <p:nvPr>
            <p:ph sz="quarter" idx="1"/>
          </p:nvPr>
        </p:nvSpPr>
        <p:spPr>
          <a:xfrm>
            <a:off x="457200" y="1219200"/>
            <a:ext cx="4041648" cy="493776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1" name="コンテンツ プレースホルダー 10"/>
          <p:cNvSpPr>
            <a:spLocks noGrp="1"/>
          </p:cNvSpPr>
          <p:nvPr>
            <p:ph sz="quarter" idx="2"/>
          </p:nvPr>
        </p:nvSpPr>
        <p:spPr>
          <a:xfrm>
            <a:off x="4632198" y="1216152"/>
            <a:ext cx="4041648" cy="493776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a:t>マスター タイトルの書式設定</a:t>
            </a:r>
            <a:endParaRPr kumimoji="0" lang="en-US"/>
          </a:p>
        </p:txBody>
      </p:sp>
      <p:sp>
        <p:nvSpPr>
          <p:cNvPr id="3" name="テキスト プレースホルダー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4" name="テキスト プレースホルダー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a:t>マスター テキストの書式設定</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11" name="コンテンツ プレースホルダー 10"/>
          <p:cNvSpPr>
            <a:spLocks noGrp="1"/>
          </p:cNvSpPr>
          <p:nvPr>
            <p:ph sz="quarter" idx="2"/>
          </p:nvPr>
        </p:nvSpPr>
        <p:spPr>
          <a:xfrm>
            <a:off x="457200" y="2133600"/>
            <a:ext cx="4038600" cy="40386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13" name="コンテンツ プレースホルダー 12"/>
          <p:cNvSpPr>
            <a:spLocks noGrp="1"/>
          </p:cNvSpPr>
          <p:nvPr>
            <p:ph sz="quarter" idx="4"/>
          </p:nvPr>
        </p:nvSpPr>
        <p:spPr>
          <a:xfrm>
            <a:off x="4648200" y="2133600"/>
            <a:ext cx="4038600" cy="40386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a:t>マスター タイトルの書式設定</a:t>
            </a:r>
            <a:endParaRPr kumimoji="0" lang="en-US"/>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a:t>マスター タイトルの書式設定</a:t>
            </a:r>
            <a:endParaRPr kumimoji="0" lang="en-US"/>
          </a:p>
        </p:txBody>
      </p:sp>
      <p:sp>
        <p:nvSpPr>
          <p:cNvPr id="3" name="テキスト プレースホルダー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ー 11"/>
          <p:cNvSpPr>
            <a:spLocks noGrp="1"/>
          </p:cNvSpPr>
          <p:nvPr>
            <p:ph sz="quarter" idx="1"/>
          </p:nvPr>
        </p:nvSpPr>
        <p:spPr>
          <a:xfrm>
            <a:off x="304800" y="304800"/>
            <a:ext cx="5715000" cy="5715000"/>
          </a:xfrm>
        </p:spPr>
        <p:txBody>
          <a:bodyPr/>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a:t>マスター タイトルの書式設定</a:t>
            </a:r>
            <a:endParaRPr kumimoji="0" lang="en-US"/>
          </a:p>
        </p:txBody>
      </p:sp>
      <p:sp>
        <p:nvSpPr>
          <p:cNvPr id="3" name="図プレースホルダー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a:t>アイコンをクリックして図を追加</a:t>
            </a:r>
            <a:endParaRPr kumimoji="0" lang="en-US" dirty="0"/>
          </a:p>
        </p:txBody>
      </p:sp>
      <p:sp>
        <p:nvSpPr>
          <p:cNvPr id="4" name="テキスト プレースホルダー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eaLnBrk="1" latinLnBrk="0" hangingPunct="1"/>
            <a:r>
              <a:rPr lang="ja-JP" altLang="en-US"/>
              <a:t>マスター テキストの書式設定</a:t>
            </a:r>
          </a:p>
          <a:p>
            <a:pPr lvl="1" eaLnBrk="1" latinLnBrk="0" hangingPunct="1"/>
            <a:r>
              <a:rPr lang="ja-JP" altLang="en-US"/>
              <a:t>第 </a:t>
            </a:r>
            <a:r>
              <a:rPr lang="en-US" altLang="ja-JP"/>
              <a:t>2 </a:t>
            </a:r>
            <a:r>
              <a:rPr lang="ja-JP" altLang="en-US"/>
              <a:t>レベル</a:t>
            </a:r>
          </a:p>
          <a:p>
            <a:pPr lvl="2" eaLnBrk="1" latinLnBrk="0" hangingPunct="1"/>
            <a:r>
              <a:rPr lang="ja-JP" altLang="en-US"/>
              <a:t>第 </a:t>
            </a:r>
            <a:r>
              <a:rPr lang="en-US" altLang="ja-JP"/>
              <a:t>3 </a:t>
            </a:r>
            <a:r>
              <a:rPr lang="ja-JP" altLang="en-US"/>
              <a:t>レベル</a:t>
            </a:r>
          </a:p>
          <a:p>
            <a:pPr lvl="3" eaLnBrk="1" latinLnBrk="0" hangingPunct="1"/>
            <a:r>
              <a:rPr lang="ja-JP" altLang="en-US"/>
              <a:t>第 </a:t>
            </a:r>
            <a:r>
              <a:rPr lang="en-US" altLang="ja-JP"/>
              <a:t>4 </a:t>
            </a:r>
            <a:r>
              <a:rPr lang="ja-JP" altLang="en-US"/>
              <a:t>レベル</a:t>
            </a:r>
          </a:p>
          <a:p>
            <a:pPr lvl="4" eaLnBrk="1" latinLnBrk="0" hangingPunct="1"/>
            <a:r>
              <a:rPr lang="ja-JP" altLang="en-US"/>
              <a:t>第 </a:t>
            </a:r>
            <a:r>
              <a:rPr lang="en-US" altLang="ja-JP"/>
              <a:t>5 </a:t>
            </a:r>
            <a:r>
              <a:rPr lang="ja-JP" altLang="en-US"/>
              <a:t>レベル</a:t>
            </a:r>
            <a:endParaRPr kumimoji="0" lang="en-US"/>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D5300194-C96A-4E17-8161-A44A29ADF4E8}" type="slidenum">
              <a:rPr kumimoji="1" lang="ja-JP" altLang="en-US" smtClean="0"/>
              <a: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a:t>マスター タイトルの書式設定</a:t>
            </a:r>
            <a:endParaRPr kumimoji="0" lang="en-US"/>
          </a:p>
        </p:txBody>
      </p:sp>
      <p:sp>
        <p:nvSpPr>
          <p:cNvPr id="13" name="テキスト プレースホルダー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a:t>マスター テキストの書式設定</a:t>
            </a:r>
          </a:p>
          <a:p>
            <a:pPr lvl="1" eaLnBrk="1" latinLnBrk="0" hangingPunct="1"/>
            <a:r>
              <a:rPr kumimoji="0" lang="ja-JP" altLang="en-US"/>
              <a:t>第 </a:t>
            </a:r>
            <a:r>
              <a:rPr kumimoji="0" lang="en-US" altLang="ja-JP"/>
              <a:t>2 </a:t>
            </a:r>
            <a:r>
              <a:rPr kumimoji="0" lang="ja-JP" altLang="en-US"/>
              <a:t>レベル</a:t>
            </a:r>
          </a:p>
          <a:p>
            <a:pPr lvl="2" eaLnBrk="1" latinLnBrk="0" hangingPunct="1"/>
            <a:r>
              <a:rPr kumimoji="0" lang="ja-JP" altLang="en-US"/>
              <a:t>第 </a:t>
            </a:r>
            <a:r>
              <a:rPr kumimoji="0" lang="en-US" altLang="ja-JP"/>
              <a:t>3 </a:t>
            </a:r>
            <a:r>
              <a:rPr kumimoji="0" lang="ja-JP" altLang="en-US"/>
              <a:t>レベル</a:t>
            </a:r>
          </a:p>
          <a:p>
            <a:pPr lvl="3" eaLnBrk="1" latinLnBrk="0" hangingPunct="1"/>
            <a:r>
              <a:rPr kumimoji="0" lang="ja-JP" altLang="en-US"/>
              <a:t>第 </a:t>
            </a:r>
            <a:r>
              <a:rPr kumimoji="0" lang="en-US" altLang="ja-JP"/>
              <a:t>4 </a:t>
            </a:r>
            <a:r>
              <a:rPr kumimoji="0" lang="ja-JP" altLang="en-US"/>
              <a:t>レベル</a:t>
            </a:r>
          </a:p>
          <a:p>
            <a:pPr lvl="4" eaLnBrk="1" latinLnBrk="0" hangingPunct="1"/>
            <a:r>
              <a:rPr kumimoji="0" lang="ja-JP" altLang="en-US"/>
              <a:t>第 </a:t>
            </a:r>
            <a:r>
              <a:rPr kumimoji="0" lang="en-US" altLang="ja-JP"/>
              <a:t>5 </a:t>
            </a:r>
            <a:r>
              <a:rPr kumimoji="0" lang="ja-JP" altLang="en-US"/>
              <a:t>レベル</a:t>
            </a:r>
            <a:endParaRPr kumimoji="0" lang="en-US"/>
          </a:p>
        </p:txBody>
      </p:sp>
      <p:sp>
        <p:nvSpPr>
          <p:cNvPr id="14" name="日付プレースホルダー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endParaRPr kumimoji="1" lang="ja-JP" altLang="en-US"/>
          </a:p>
        </p:txBody>
      </p:sp>
      <p:sp>
        <p:nvSpPr>
          <p:cNvPr id="3" name="フッター プレースホルダー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ー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D5300194-C96A-4E17-8161-A44A29ADF4E8}" type="slidenum">
              <a:rPr kumimoji="1" lang="ja-JP" altLang="en-US" smtClean="0"/>
              <a: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hf hdr="0" ftr="0" dt="0"/>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png"/><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a:t>オリエンテーション</a:t>
            </a:r>
            <a:br>
              <a:rPr lang="en-US" altLang="ja-JP" dirty="0"/>
            </a:br>
            <a:r>
              <a:rPr lang="en-US" altLang="ja-JP" sz="2400" dirty="0"/>
              <a:t>―</a:t>
            </a:r>
            <a:r>
              <a:rPr lang="ja-JP" altLang="en-US" sz="2400" dirty="0"/>
              <a:t>感覚・知覚・認知と心の関連</a:t>
            </a:r>
            <a:r>
              <a:rPr lang="en-US" altLang="ja-JP" sz="2400" dirty="0"/>
              <a:t>―</a:t>
            </a:r>
            <a:endParaRPr lang="ja-JP" altLang="en-US" sz="2400" dirty="0"/>
          </a:p>
        </p:txBody>
      </p:sp>
      <p:sp>
        <p:nvSpPr>
          <p:cNvPr id="3" name="サブタイトル 2"/>
          <p:cNvSpPr>
            <a:spLocks noGrp="1"/>
          </p:cNvSpPr>
          <p:nvPr>
            <p:ph type="subTitle" idx="1"/>
          </p:nvPr>
        </p:nvSpPr>
        <p:spPr/>
        <p:txBody>
          <a:bodyPr>
            <a:normAutofit lnSpcReduction="10000"/>
          </a:bodyPr>
          <a:lstStyle/>
          <a:p>
            <a:r>
              <a:rPr lang="ja-JP" altLang="en-US" dirty="0"/>
              <a:t>吉田　弘司（よしだ　ひろし）</a:t>
            </a:r>
          </a:p>
          <a:p>
            <a:r>
              <a:rPr lang="en-US" altLang="ja-JP" dirty="0"/>
              <a:t>hyoshida@hijiyama-u.ac.jp</a:t>
            </a:r>
          </a:p>
          <a:p>
            <a:r>
              <a:rPr lang="en-US" altLang="ja-JP" dirty="0"/>
              <a:t>http://maruhi.heteml.jp/</a:t>
            </a:r>
          </a:p>
        </p:txBody>
      </p:sp>
      <p:sp>
        <p:nvSpPr>
          <p:cNvPr id="4" name="Text Box 4"/>
          <p:cNvSpPr txBox="1">
            <a:spLocks noChangeArrowheads="1"/>
          </p:cNvSpPr>
          <p:nvPr/>
        </p:nvSpPr>
        <p:spPr bwMode="auto">
          <a:xfrm>
            <a:off x="827584" y="504444"/>
            <a:ext cx="475240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ja-JP" altLang="en-US" sz="2000" dirty="0"/>
              <a:t>知覚・</a:t>
            </a:r>
            <a:r>
              <a:rPr lang="ja-JP" altLang="en-US" sz="2000"/>
              <a:t>認知心理学①</a:t>
            </a:r>
            <a:endParaRPr lang="ja-JP" altLang="en-US" sz="2000" dirty="0"/>
          </a:p>
        </p:txBody>
      </p:sp>
      <p:sp>
        <p:nvSpPr>
          <p:cNvPr id="5" name="Text Box 5"/>
          <p:cNvSpPr txBox="1">
            <a:spLocks noChangeArrowheads="1"/>
          </p:cNvSpPr>
          <p:nvPr/>
        </p:nvSpPr>
        <p:spPr bwMode="auto">
          <a:xfrm>
            <a:off x="6443663" y="476250"/>
            <a:ext cx="23764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spcBef>
                <a:spcPct val="50000"/>
              </a:spcBef>
            </a:pPr>
            <a:r>
              <a:rPr lang="en-US" altLang="ja-JP" sz="2000" dirty="0"/>
              <a:t>2019/4/9</a:t>
            </a:r>
          </a:p>
        </p:txBody>
      </p:sp>
    </p:spTree>
    <p:extLst>
      <p:ext uri="{BB962C8B-B14F-4D97-AF65-F5344CB8AC3E}">
        <p14:creationId xmlns:p14="http://schemas.microsoft.com/office/powerpoint/2010/main" val="497847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1028"/>
          <p:cNvSpPr>
            <a:spLocks noGrp="1" noChangeArrowheads="1"/>
          </p:cNvSpPr>
          <p:nvPr>
            <p:ph type="title"/>
          </p:nvPr>
        </p:nvSpPr>
        <p:spPr/>
        <p:txBody>
          <a:bodyPr/>
          <a:lstStyle/>
          <a:p>
            <a:r>
              <a:rPr lang="ja-JP" altLang="en-US" dirty="0"/>
              <a:t>自己紹介（１）</a:t>
            </a:r>
          </a:p>
        </p:txBody>
      </p:sp>
      <p:sp>
        <p:nvSpPr>
          <p:cNvPr id="86021" name="Rectangle 1029"/>
          <p:cNvSpPr>
            <a:spLocks noGrp="1" noChangeArrowheads="1"/>
          </p:cNvSpPr>
          <p:nvPr>
            <p:ph sz="quarter" idx="1"/>
          </p:nvPr>
        </p:nvSpPr>
        <p:spPr/>
        <p:txBody>
          <a:bodyPr>
            <a:normAutofit fontScale="55000" lnSpcReduction="20000"/>
          </a:bodyPr>
          <a:lstStyle/>
          <a:p>
            <a:r>
              <a:rPr lang="ja-JP" altLang="en-US" dirty="0"/>
              <a:t>略歴</a:t>
            </a:r>
          </a:p>
          <a:p>
            <a:pPr lvl="1"/>
            <a:r>
              <a:rPr lang="en-US" altLang="ja-JP" dirty="0"/>
              <a:t>1980</a:t>
            </a:r>
            <a:r>
              <a:rPr lang="ja-JP" altLang="en-US" dirty="0"/>
              <a:t>　佐賀県立佐賀西高等学校 卒業</a:t>
            </a:r>
          </a:p>
          <a:p>
            <a:pPr lvl="1"/>
            <a:r>
              <a:rPr lang="en-US" altLang="ja-JP" dirty="0"/>
              <a:t>1985</a:t>
            </a:r>
            <a:r>
              <a:rPr lang="ja-JP" altLang="en-US" dirty="0"/>
              <a:t>　広島大学 教育学部 心理学科 卒業</a:t>
            </a:r>
            <a:endParaRPr lang="en-US" altLang="ja-JP" dirty="0"/>
          </a:p>
          <a:p>
            <a:pPr lvl="1"/>
            <a:r>
              <a:rPr lang="en-US" altLang="ja-JP" dirty="0"/>
              <a:t>1987</a:t>
            </a:r>
            <a:r>
              <a:rPr lang="ja-JP" altLang="en-US" dirty="0"/>
              <a:t>　広島大学大学院 教育学研究科 実験心理学専攻（博士課程前期） 修了</a:t>
            </a:r>
          </a:p>
          <a:p>
            <a:pPr lvl="1"/>
            <a:r>
              <a:rPr lang="en-US" altLang="ja-JP" dirty="0"/>
              <a:t>1988</a:t>
            </a:r>
            <a:r>
              <a:rPr lang="ja-JP" altLang="en-US" dirty="0"/>
              <a:t>～</a:t>
            </a:r>
            <a:r>
              <a:rPr lang="en-US" altLang="ja-JP" dirty="0"/>
              <a:t>1990</a:t>
            </a:r>
            <a:r>
              <a:rPr lang="ja-JP" altLang="en-US" dirty="0"/>
              <a:t>　</a:t>
            </a:r>
            <a:r>
              <a:rPr lang="en-US" altLang="ja-JP" dirty="0"/>
              <a:t>Massachusetts Institute of Technology (MIT</a:t>
            </a:r>
            <a:r>
              <a:rPr lang="ja-JP" altLang="en-US" dirty="0" err="1"/>
              <a:t>，</a:t>
            </a:r>
            <a:r>
              <a:rPr lang="ja-JP" altLang="en-US" dirty="0"/>
              <a:t>マサチューセッツ工科大学</a:t>
            </a:r>
            <a:r>
              <a:rPr lang="en-US" altLang="ja-JP" dirty="0"/>
              <a:t>): Department of Brain &amp; Cognitive Sciences </a:t>
            </a:r>
            <a:r>
              <a:rPr lang="ja-JP" altLang="en-US" dirty="0"/>
              <a:t>（脳・認知科学研究部門；</a:t>
            </a:r>
            <a:r>
              <a:rPr lang="en-US" altLang="ja-JP" dirty="0"/>
              <a:t>Infant Vision Laboratory</a:t>
            </a:r>
            <a:r>
              <a:rPr lang="ja-JP" altLang="en-US" dirty="0"/>
              <a:t>：乳幼児視覚研究所） 客員研究員</a:t>
            </a:r>
          </a:p>
          <a:p>
            <a:pPr lvl="1"/>
            <a:r>
              <a:rPr lang="en-US" altLang="ja-JP" dirty="0"/>
              <a:t>1991</a:t>
            </a:r>
            <a:r>
              <a:rPr lang="ja-JP" altLang="en-US" dirty="0"/>
              <a:t>　広島大学大学院 教育学研究科 実験心理学専攻（博士課程後期） 中退</a:t>
            </a:r>
          </a:p>
          <a:p>
            <a:pPr lvl="1"/>
            <a:r>
              <a:rPr lang="en-US" altLang="ja-JP" dirty="0"/>
              <a:t>1991</a:t>
            </a:r>
            <a:r>
              <a:rPr lang="ja-JP" altLang="en-US" dirty="0"/>
              <a:t>～</a:t>
            </a:r>
            <a:r>
              <a:rPr lang="en-US" altLang="ja-JP" dirty="0"/>
              <a:t>1996</a:t>
            </a:r>
            <a:r>
              <a:rPr lang="ja-JP" altLang="en-US" dirty="0"/>
              <a:t>　広島大学 教育学部 心理学科 助手</a:t>
            </a:r>
          </a:p>
          <a:p>
            <a:pPr lvl="1"/>
            <a:r>
              <a:rPr lang="en-US" altLang="ja-JP" dirty="0"/>
              <a:t>1996</a:t>
            </a:r>
            <a:r>
              <a:rPr lang="ja-JP" altLang="en-US" dirty="0"/>
              <a:t>～</a:t>
            </a:r>
            <a:r>
              <a:rPr lang="en-US" altLang="ja-JP" dirty="0"/>
              <a:t>2004</a:t>
            </a:r>
            <a:r>
              <a:rPr lang="ja-JP" altLang="en-US" dirty="0"/>
              <a:t>　比治山大学 現代文化学部 コミュニケーション学科 助教授</a:t>
            </a:r>
          </a:p>
          <a:p>
            <a:pPr lvl="1"/>
            <a:r>
              <a:rPr lang="en-US" altLang="ja-JP" dirty="0"/>
              <a:t>2004</a:t>
            </a:r>
            <a:r>
              <a:rPr lang="ja-JP" altLang="en-US" dirty="0"/>
              <a:t>～</a:t>
            </a:r>
            <a:r>
              <a:rPr lang="en-US" altLang="ja-JP" dirty="0"/>
              <a:t>2009</a:t>
            </a:r>
            <a:r>
              <a:rPr lang="ja-JP" altLang="en-US" dirty="0"/>
              <a:t>　比治山大学 現代文化学部 社会臨床心理学科 助（准）教授</a:t>
            </a:r>
          </a:p>
          <a:p>
            <a:pPr lvl="1"/>
            <a:r>
              <a:rPr lang="ja-JP" altLang="en-US" dirty="0"/>
              <a:t>（</a:t>
            </a:r>
            <a:r>
              <a:rPr lang="en-US" altLang="ja-JP" dirty="0"/>
              <a:t>2007</a:t>
            </a:r>
            <a:r>
              <a:rPr lang="ja-JP" altLang="en-US" dirty="0"/>
              <a:t>　広島大学大学院 教育学研究科 教育人間科学専攻（博士課程後期） 修了）</a:t>
            </a:r>
          </a:p>
          <a:p>
            <a:pPr lvl="1"/>
            <a:r>
              <a:rPr lang="en-US" altLang="ja-JP" dirty="0"/>
              <a:t>2009</a:t>
            </a:r>
            <a:r>
              <a:rPr lang="ja-JP" altLang="en-US" dirty="0"/>
              <a:t>～　比治山大学 現代文化学部 社会臨床心理学科 教授</a:t>
            </a:r>
          </a:p>
          <a:p>
            <a:r>
              <a:rPr lang="ja-JP" altLang="en-US" dirty="0"/>
              <a:t>専門領域（研究領域）</a:t>
            </a:r>
          </a:p>
          <a:p>
            <a:pPr lvl="1"/>
            <a:r>
              <a:rPr lang="ja-JP" altLang="en-US" dirty="0"/>
              <a:t>心理学…「こころ」と「あたま（脳）」の学問</a:t>
            </a:r>
          </a:p>
          <a:p>
            <a:pPr lvl="1"/>
            <a:r>
              <a:rPr lang="ja-JP" altLang="en-US" dirty="0"/>
              <a:t>知覚・認知心理学…主に視覚情報の脳内処理を研究</a:t>
            </a:r>
          </a:p>
          <a:p>
            <a:pPr lvl="1"/>
            <a:r>
              <a:rPr lang="ja-JP" altLang="en-US" dirty="0"/>
              <a:t>実験心理学…人のこころに対する自然科学的（実証的）アプローチ，方法論（テクノロジー）の研究</a:t>
            </a:r>
          </a:p>
          <a:p>
            <a:pPr lvl="1"/>
            <a:r>
              <a:rPr lang="ja-JP" altLang="en-US" dirty="0"/>
              <a:t>最近の研究テーマ</a:t>
            </a:r>
            <a:endParaRPr lang="en-US" altLang="ja-JP" dirty="0"/>
          </a:p>
          <a:p>
            <a:pPr lvl="2"/>
            <a:r>
              <a:rPr lang="ja-JP" altLang="en-US" dirty="0"/>
              <a:t>「顔」の知覚・認知 → 人間の社会性の基礎に関する研究（社会脳研究）</a:t>
            </a:r>
            <a:endParaRPr lang="en-US" altLang="ja-JP" dirty="0"/>
          </a:p>
          <a:p>
            <a:pPr lvl="2"/>
            <a:r>
              <a:rPr lang="ja-JP" altLang="en-US" dirty="0"/>
              <a:t>障害児の認知機能評価に基づく成長の可視化と発達支援</a:t>
            </a:r>
            <a:endParaRPr lang="en-US" altLang="ja-JP" dirty="0"/>
          </a:p>
          <a:p>
            <a:pPr lvl="2"/>
            <a:r>
              <a:rPr lang="ja-JP" altLang="en-US" dirty="0"/>
              <a:t>高齢者・認知症者の認知機能評価とリハビリ支援</a:t>
            </a:r>
            <a:endParaRPr lang="en-US" altLang="ja-JP" dirty="0"/>
          </a:p>
          <a:p>
            <a:pPr lvl="2"/>
            <a:endParaRPr lang="en-US" altLang="ja-JP" dirty="0"/>
          </a:p>
          <a:p>
            <a:r>
              <a:rPr lang="ja-JP" altLang="en-US" dirty="0">
                <a:solidFill>
                  <a:srgbClr val="FF0000"/>
                </a:solidFill>
              </a:rPr>
              <a:t>ボランティアサークル「ひよこ」もよろしく！（入部希望はよしだまで～）</a:t>
            </a:r>
            <a:endParaRPr lang="en-US" altLang="ja-JP" dirty="0">
              <a:solidFill>
                <a:srgbClr val="FF0000"/>
              </a:solidFill>
            </a:endParaRPr>
          </a:p>
        </p:txBody>
      </p:sp>
      <p:sp>
        <p:nvSpPr>
          <p:cNvPr id="4" name="スライド番号プレースホルダー 3"/>
          <p:cNvSpPr>
            <a:spLocks noGrp="1"/>
          </p:cNvSpPr>
          <p:nvPr>
            <p:ph type="sldNum" sz="quarter" idx="12"/>
          </p:nvPr>
        </p:nvSpPr>
        <p:spPr/>
        <p:txBody>
          <a:bodyPr/>
          <a:lstStyle/>
          <a:p>
            <a:fld id="{47AD2E29-A973-4356-9DEF-3749BAF25D9A}" type="slidenum">
              <a:rPr kumimoji="1" lang="ja-JP" altLang="en-US" smtClean="0"/>
              <a:pPr/>
              <a:t>2</a:t>
            </a:fld>
            <a:endParaRPr kumimoji="1" lang="ja-JP" altLang="en-US" dirty="0"/>
          </a:p>
        </p:txBody>
      </p:sp>
    </p:spTree>
    <p:extLst>
      <p:ext uri="{BB962C8B-B14F-4D97-AF65-F5344CB8AC3E}">
        <p14:creationId xmlns:p14="http://schemas.microsoft.com/office/powerpoint/2010/main" val="3400307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1028"/>
          <p:cNvSpPr>
            <a:spLocks noGrp="1" noChangeArrowheads="1"/>
          </p:cNvSpPr>
          <p:nvPr>
            <p:ph type="title"/>
          </p:nvPr>
        </p:nvSpPr>
        <p:spPr/>
        <p:txBody>
          <a:bodyPr/>
          <a:lstStyle/>
          <a:p>
            <a:r>
              <a:rPr lang="ja-JP" altLang="en-US" dirty="0"/>
              <a:t>自己紹介（２）</a:t>
            </a:r>
          </a:p>
        </p:txBody>
      </p:sp>
      <p:sp>
        <p:nvSpPr>
          <p:cNvPr id="86021" name="Rectangle 1029"/>
          <p:cNvSpPr>
            <a:spLocks noGrp="1" noChangeArrowheads="1"/>
          </p:cNvSpPr>
          <p:nvPr>
            <p:ph sz="quarter" idx="1"/>
          </p:nvPr>
        </p:nvSpPr>
        <p:spPr>
          <a:xfrm>
            <a:off x="457200" y="1219200"/>
            <a:ext cx="8229600" cy="625624"/>
          </a:xfrm>
        </p:spPr>
        <p:txBody>
          <a:bodyPr>
            <a:normAutofit fontScale="77500" lnSpcReduction="20000"/>
          </a:bodyPr>
          <a:lstStyle/>
          <a:p>
            <a:r>
              <a:rPr lang="ja-JP" altLang="en-US" dirty="0"/>
              <a:t>例えば，こんな研究しています</a:t>
            </a:r>
            <a:endParaRPr lang="en-US" altLang="ja-JP" dirty="0"/>
          </a:p>
          <a:p>
            <a:pPr lvl="1"/>
            <a:r>
              <a:rPr lang="ja-JP" altLang="en-US" dirty="0"/>
              <a:t>高齢者・認知症患者の表情識別能力の測定（群馬大との共同研究）</a:t>
            </a:r>
            <a:endParaRPr lang="en-US" altLang="ja-JP" dirty="0"/>
          </a:p>
        </p:txBody>
      </p:sp>
      <p:sp>
        <p:nvSpPr>
          <p:cNvPr id="4" name="スライド番号プレースホルダー 3"/>
          <p:cNvSpPr>
            <a:spLocks noGrp="1"/>
          </p:cNvSpPr>
          <p:nvPr>
            <p:ph type="sldNum" sz="quarter" idx="12"/>
          </p:nvPr>
        </p:nvSpPr>
        <p:spPr/>
        <p:txBody>
          <a:bodyPr/>
          <a:lstStyle/>
          <a:p>
            <a:fld id="{47AD2E29-A973-4356-9DEF-3749BAF25D9A}" type="slidenum">
              <a:rPr kumimoji="1" lang="ja-JP" altLang="en-US" smtClean="0"/>
              <a:pPr/>
              <a:t>3</a:t>
            </a:fld>
            <a:endParaRPr kumimoji="1" lang="ja-JP" altLang="en-US" dirty="0"/>
          </a:p>
        </p:txBody>
      </p:sp>
    </p:spTree>
    <p:extLst>
      <p:ext uri="{BB962C8B-B14F-4D97-AF65-F5344CB8AC3E}">
        <p14:creationId xmlns:p14="http://schemas.microsoft.com/office/powerpoint/2010/main" val="33493796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368172-0616-4198-A4B6-3B90D0687A3B}"/>
              </a:ext>
            </a:extLst>
          </p:cNvPr>
          <p:cNvSpPr>
            <a:spLocks noGrp="1"/>
          </p:cNvSpPr>
          <p:nvPr>
            <p:ph type="title"/>
          </p:nvPr>
        </p:nvSpPr>
        <p:spPr/>
        <p:txBody>
          <a:bodyPr>
            <a:normAutofit/>
          </a:bodyPr>
          <a:lstStyle/>
          <a:p>
            <a:r>
              <a:rPr lang="ja-JP" altLang="en-US" dirty="0"/>
              <a:t>自己紹介（３）</a:t>
            </a:r>
            <a:endParaRPr kumimoji="1" lang="ja-JP" altLang="en-US" dirty="0"/>
          </a:p>
        </p:txBody>
      </p:sp>
      <p:sp>
        <p:nvSpPr>
          <p:cNvPr id="3" name="スライド番号プレースホルダー 2">
            <a:extLst>
              <a:ext uri="{FF2B5EF4-FFF2-40B4-BE49-F238E27FC236}">
                <a16:creationId xmlns:a16="http://schemas.microsoft.com/office/drawing/2014/main" id="{80ABEDAE-DAAF-4670-BFDE-3B5E5F4ECDB6}"/>
              </a:ext>
            </a:extLst>
          </p:cNvPr>
          <p:cNvSpPr>
            <a:spLocks noGrp="1"/>
          </p:cNvSpPr>
          <p:nvPr>
            <p:ph type="sldNum" sz="quarter" idx="12"/>
          </p:nvPr>
        </p:nvSpPr>
        <p:spPr/>
        <p:txBody>
          <a:bodyPr/>
          <a:lstStyle/>
          <a:p>
            <a:fld id="{D5300194-C96A-4E17-8161-A44A29ADF4E8}" type="slidenum">
              <a:rPr kumimoji="1" lang="ja-JP" altLang="en-US" smtClean="0"/>
              <a:pPr/>
              <a:t>4</a:t>
            </a:fld>
            <a:endParaRPr kumimoji="1" lang="ja-JP" altLang="en-US" dirty="0"/>
          </a:p>
        </p:txBody>
      </p:sp>
      <p:sp>
        <p:nvSpPr>
          <p:cNvPr id="4" name="コンテンツ プレースホルダー 3">
            <a:extLst>
              <a:ext uri="{FF2B5EF4-FFF2-40B4-BE49-F238E27FC236}">
                <a16:creationId xmlns:a16="http://schemas.microsoft.com/office/drawing/2014/main" id="{FB6E9B4C-E565-4611-82F8-C4FA115A64E6}"/>
              </a:ext>
            </a:extLst>
          </p:cNvPr>
          <p:cNvSpPr>
            <a:spLocks noGrp="1"/>
          </p:cNvSpPr>
          <p:nvPr>
            <p:ph sz="quarter" idx="1"/>
          </p:nvPr>
        </p:nvSpPr>
        <p:spPr>
          <a:xfrm>
            <a:off x="457200" y="1219200"/>
            <a:ext cx="8229600" cy="337592"/>
          </a:xfrm>
        </p:spPr>
        <p:txBody>
          <a:bodyPr>
            <a:normAutofit fontScale="77500" lnSpcReduction="20000"/>
          </a:bodyPr>
          <a:lstStyle/>
          <a:p>
            <a:r>
              <a:rPr kumimoji="1" lang="ja-JP" altLang="en-US" dirty="0"/>
              <a:t>障害児・認知症者の認知評価と発達・リハビリ支援</a:t>
            </a:r>
          </a:p>
        </p:txBody>
      </p:sp>
      <p:pic>
        <p:nvPicPr>
          <p:cNvPr id="5" name="図 4">
            <a:extLst>
              <a:ext uri="{FF2B5EF4-FFF2-40B4-BE49-F238E27FC236}">
                <a16:creationId xmlns:a16="http://schemas.microsoft.com/office/drawing/2014/main" id="{47B118D8-D4E9-44DB-ACF5-8F2A4FB09651}"/>
              </a:ext>
            </a:extLst>
          </p:cNvPr>
          <p:cNvPicPr>
            <a:picLocks noChangeAspect="1"/>
          </p:cNvPicPr>
          <p:nvPr/>
        </p:nvPicPr>
        <p:blipFill>
          <a:blip r:embed="rId2"/>
          <a:stretch>
            <a:fillRect/>
          </a:stretch>
        </p:blipFill>
        <p:spPr>
          <a:xfrm>
            <a:off x="5220072" y="1556792"/>
            <a:ext cx="2952328" cy="2214044"/>
          </a:xfrm>
          <a:prstGeom prst="rect">
            <a:avLst/>
          </a:prstGeom>
        </p:spPr>
      </p:pic>
      <p:pic>
        <p:nvPicPr>
          <p:cNvPr id="6" name="図 5">
            <a:extLst>
              <a:ext uri="{FF2B5EF4-FFF2-40B4-BE49-F238E27FC236}">
                <a16:creationId xmlns:a16="http://schemas.microsoft.com/office/drawing/2014/main" id="{F1814A8D-FF15-4195-9398-B39893CEA34D}"/>
              </a:ext>
            </a:extLst>
          </p:cNvPr>
          <p:cNvPicPr>
            <a:picLocks noChangeAspect="1"/>
          </p:cNvPicPr>
          <p:nvPr/>
        </p:nvPicPr>
        <p:blipFill>
          <a:blip r:embed="rId3"/>
          <a:stretch>
            <a:fillRect/>
          </a:stretch>
        </p:blipFill>
        <p:spPr>
          <a:xfrm>
            <a:off x="995040" y="3895019"/>
            <a:ext cx="3197616" cy="2399977"/>
          </a:xfrm>
          <a:prstGeom prst="rect">
            <a:avLst/>
          </a:prstGeom>
        </p:spPr>
      </p:pic>
      <p:pic>
        <p:nvPicPr>
          <p:cNvPr id="7" name="図 6">
            <a:extLst>
              <a:ext uri="{FF2B5EF4-FFF2-40B4-BE49-F238E27FC236}">
                <a16:creationId xmlns:a16="http://schemas.microsoft.com/office/drawing/2014/main" id="{1DBD554C-4B95-4439-A30E-6F410BF22766}"/>
              </a:ext>
            </a:extLst>
          </p:cNvPr>
          <p:cNvPicPr>
            <a:picLocks noChangeAspect="1"/>
          </p:cNvPicPr>
          <p:nvPr/>
        </p:nvPicPr>
        <p:blipFill>
          <a:blip r:embed="rId4"/>
          <a:stretch>
            <a:fillRect/>
          </a:stretch>
        </p:blipFill>
        <p:spPr>
          <a:xfrm>
            <a:off x="4872317" y="3861048"/>
            <a:ext cx="3647838" cy="2433948"/>
          </a:xfrm>
          <a:prstGeom prst="rect">
            <a:avLst/>
          </a:prstGeom>
        </p:spPr>
      </p:pic>
      <p:pic>
        <p:nvPicPr>
          <p:cNvPr id="9" name="図 8">
            <a:extLst>
              <a:ext uri="{FF2B5EF4-FFF2-40B4-BE49-F238E27FC236}">
                <a16:creationId xmlns:a16="http://schemas.microsoft.com/office/drawing/2014/main" id="{8933D9F9-E67F-435E-BF77-76F3000C0DC6}"/>
              </a:ext>
            </a:extLst>
          </p:cNvPr>
          <p:cNvPicPr>
            <a:picLocks noChangeAspect="1"/>
          </p:cNvPicPr>
          <p:nvPr/>
        </p:nvPicPr>
        <p:blipFill>
          <a:blip r:embed="rId5"/>
          <a:stretch>
            <a:fillRect/>
          </a:stretch>
        </p:blipFill>
        <p:spPr>
          <a:xfrm>
            <a:off x="879494" y="1538588"/>
            <a:ext cx="3400964" cy="2232248"/>
          </a:xfrm>
          <a:prstGeom prst="rect">
            <a:avLst/>
          </a:prstGeom>
        </p:spPr>
      </p:pic>
    </p:spTree>
    <p:extLst>
      <p:ext uri="{BB962C8B-B14F-4D97-AF65-F5344CB8AC3E}">
        <p14:creationId xmlns:p14="http://schemas.microsoft.com/office/powerpoint/2010/main" val="2877638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図 13">
            <a:extLst>
              <a:ext uri="{FF2B5EF4-FFF2-40B4-BE49-F238E27FC236}">
                <a16:creationId xmlns:a16="http://schemas.microsoft.com/office/drawing/2014/main" id="{30BB608E-4145-4389-BED7-74657B271F2E}"/>
              </a:ext>
            </a:extLst>
          </p:cNvPr>
          <p:cNvPicPr>
            <a:picLocks noChangeAspect="1"/>
          </p:cNvPicPr>
          <p:nvPr/>
        </p:nvPicPr>
        <p:blipFill>
          <a:blip r:embed="rId2"/>
          <a:stretch>
            <a:fillRect/>
          </a:stretch>
        </p:blipFill>
        <p:spPr>
          <a:xfrm>
            <a:off x="5508104" y="121184"/>
            <a:ext cx="2093383" cy="1906733"/>
          </a:xfrm>
          <a:prstGeom prst="rect">
            <a:avLst/>
          </a:prstGeom>
        </p:spPr>
      </p:pic>
      <p:sp>
        <p:nvSpPr>
          <p:cNvPr id="2" name="タイトル 1">
            <a:extLst>
              <a:ext uri="{FF2B5EF4-FFF2-40B4-BE49-F238E27FC236}">
                <a16:creationId xmlns:a16="http://schemas.microsoft.com/office/drawing/2014/main" id="{22EC1223-8F0E-4041-BBED-49F06348A85F}"/>
              </a:ext>
            </a:extLst>
          </p:cNvPr>
          <p:cNvSpPr>
            <a:spLocks noGrp="1"/>
          </p:cNvSpPr>
          <p:nvPr>
            <p:ph type="title"/>
          </p:nvPr>
        </p:nvSpPr>
        <p:spPr/>
        <p:txBody>
          <a:bodyPr/>
          <a:lstStyle/>
          <a:p>
            <a:r>
              <a:rPr kumimoji="1" lang="ja-JP" altLang="en-US" dirty="0"/>
              <a:t>自己紹介（４）</a:t>
            </a:r>
          </a:p>
        </p:txBody>
      </p:sp>
      <p:sp>
        <p:nvSpPr>
          <p:cNvPr id="3" name="スライド番号プレースホルダー 2">
            <a:extLst>
              <a:ext uri="{FF2B5EF4-FFF2-40B4-BE49-F238E27FC236}">
                <a16:creationId xmlns:a16="http://schemas.microsoft.com/office/drawing/2014/main" id="{C95D2DA4-D29F-4454-B2B1-49C4E3DD4A34}"/>
              </a:ext>
            </a:extLst>
          </p:cNvPr>
          <p:cNvSpPr>
            <a:spLocks noGrp="1"/>
          </p:cNvSpPr>
          <p:nvPr>
            <p:ph type="sldNum" sz="quarter" idx="12"/>
          </p:nvPr>
        </p:nvSpPr>
        <p:spPr/>
        <p:txBody>
          <a:bodyPr/>
          <a:lstStyle/>
          <a:p>
            <a:fld id="{D5300194-C96A-4E17-8161-A44A29ADF4E8}" type="slidenum">
              <a:rPr kumimoji="1" lang="ja-JP" altLang="en-US" smtClean="0"/>
              <a:pPr/>
              <a:t>5</a:t>
            </a:fld>
            <a:endParaRPr kumimoji="1" lang="ja-JP" altLang="en-US" dirty="0"/>
          </a:p>
        </p:txBody>
      </p:sp>
      <p:sp>
        <p:nvSpPr>
          <p:cNvPr id="4" name="コンテンツ プレースホルダー 3">
            <a:extLst>
              <a:ext uri="{FF2B5EF4-FFF2-40B4-BE49-F238E27FC236}">
                <a16:creationId xmlns:a16="http://schemas.microsoft.com/office/drawing/2014/main" id="{66979D35-FB7D-42ED-9A5D-77BE8BAFAC9D}"/>
              </a:ext>
            </a:extLst>
          </p:cNvPr>
          <p:cNvSpPr>
            <a:spLocks noGrp="1"/>
          </p:cNvSpPr>
          <p:nvPr>
            <p:ph sz="quarter" idx="1"/>
          </p:nvPr>
        </p:nvSpPr>
        <p:spPr>
          <a:xfrm>
            <a:off x="457200" y="1219200"/>
            <a:ext cx="8229600" cy="365760"/>
          </a:xfrm>
        </p:spPr>
        <p:txBody>
          <a:bodyPr>
            <a:normAutofit fontScale="85000" lnSpcReduction="20000"/>
          </a:bodyPr>
          <a:lstStyle/>
          <a:p>
            <a:r>
              <a:rPr kumimoji="1" lang="ja-JP" altLang="en-US" dirty="0"/>
              <a:t>３・４年のゼミはこんな感じ</a:t>
            </a:r>
          </a:p>
        </p:txBody>
      </p:sp>
      <p:pic>
        <p:nvPicPr>
          <p:cNvPr id="6" name="図 5">
            <a:extLst>
              <a:ext uri="{FF2B5EF4-FFF2-40B4-BE49-F238E27FC236}">
                <a16:creationId xmlns:a16="http://schemas.microsoft.com/office/drawing/2014/main" id="{A323C754-E3CE-44BD-A6D5-C356C73AAF1C}"/>
              </a:ext>
            </a:extLst>
          </p:cNvPr>
          <p:cNvPicPr>
            <a:picLocks noChangeAspect="1"/>
          </p:cNvPicPr>
          <p:nvPr/>
        </p:nvPicPr>
        <p:blipFill>
          <a:blip r:embed="rId3"/>
          <a:stretch>
            <a:fillRect/>
          </a:stretch>
        </p:blipFill>
        <p:spPr>
          <a:xfrm>
            <a:off x="599520" y="3862058"/>
            <a:ext cx="4260512" cy="2398161"/>
          </a:xfrm>
          <a:prstGeom prst="rect">
            <a:avLst/>
          </a:prstGeom>
        </p:spPr>
      </p:pic>
      <p:pic>
        <p:nvPicPr>
          <p:cNvPr id="7" name="図 6">
            <a:extLst>
              <a:ext uri="{FF2B5EF4-FFF2-40B4-BE49-F238E27FC236}">
                <a16:creationId xmlns:a16="http://schemas.microsoft.com/office/drawing/2014/main" id="{8F2E0D38-733B-4EA8-97C9-0C61BB4D322F}"/>
              </a:ext>
            </a:extLst>
          </p:cNvPr>
          <p:cNvPicPr>
            <a:picLocks noChangeAspect="1"/>
          </p:cNvPicPr>
          <p:nvPr/>
        </p:nvPicPr>
        <p:blipFill>
          <a:blip r:embed="rId4"/>
          <a:stretch>
            <a:fillRect/>
          </a:stretch>
        </p:blipFill>
        <p:spPr>
          <a:xfrm>
            <a:off x="4071661" y="2125832"/>
            <a:ext cx="2913910" cy="1640185"/>
          </a:xfrm>
          <a:prstGeom prst="rect">
            <a:avLst/>
          </a:prstGeom>
        </p:spPr>
      </p:pic>
      <p:pic>
        <p:nvPicPr>
          <p:cNvPr id="12" name="図 11">
            <a:extLst>
              <a:ext uri="{FF2B5EF4-FFF2-40B4-BE49-F238E27FC236}">
                <a16:creationId xmlns:a16="http://schemas.microsoft.com/office/drawing/2014/main" id="{0D6E3AD5-5641-4539-814E-D622158171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6545" y="831226"/>
            <a:ext cx="3347029" cy="3347029"/>
          </a:xfrm>
          <a:prstGeom prst="rect">
            <a:avLst/>
          </a:prstGeom>
        </p:spPr>
      </p:pic>
      <p:pic>
        <p:nvPicPr>
          <p:cNvPr id="5" name="図 4">
            <a:extLst>
              <a:ext uri="{FF2B5EF4-FFF2-40B4-BE49-F238E27FC236}">
                <a16:creationId xmlns:a16="http://schemas.microsoft.com/office/drawing/2014/main" id="{A466A230-54A8-4810-86E9-EF81BD7EF7DD}"/>
              </a:ext>
            </a:extLst>
          </p:cNvPr>
          <p:cNvPicPr>
            <a:picLocks noChangeAspect="1"/>
          </p:cNvPicPr>
          <p:nvPr/>
        </p:nvPicPr>
        <p:blipFill>
          <a:blip r:embed="rId6">
            <a:lum bright="10000"/>
          </a:blip>
          <a:stretch>
            <a:fillRect/>
          </a:stretch>
        </p:blipFill>
        <p:spPr>
          <a:xfrm>
            <a:off x="4932039" y="4276170"/>
            <a:ext cx="4046907" cy="1984050"/>
          </a:xfrm>
          <a:prstGeom prst="rect">
            <a:avLst/>
          </a:prstGeom>
        </p:spPr>
      </p:pic>
      <p:pic>
        <p:nvPicPr>
          <p:cNvPr id="11" name="図 10">
            <a:extLst>
              <a:ext uri="{FF2B5EF4-FFF2-40B4-BE49-F238E27FC236}">
                <a16:creationId xmlns:a16="http://schemas.microsoft.com/office/drawing/2014/main" id="{750E294A-8A7A-4B7E-A81F-4293574440CE}"/>
              </a:ext>
            </a:extLst>
          </p:cNvPr>
          <p:cNvPicPr>
            <a:picLocks noChangeAspect="1"/>
          </p:cNvPicPr>
          <p:nvPr/>
        </p:nvPicPr>
        <p:blipFill>
          <a:blip r:embed="rId7"/>
          <a:stretch>
            <a:fillRect/>
          </a:stretch>
        </p:blipFill>
        <p:spPr>
          <a:xfrm>
            <a:off x="612647" y="1555309"/>
            <a:ext cx="3290425" cy="2197386"/>
          </a:xfrm>
          <a:prstGeom prst="rect">
            <a:avLst/>
          </a:prstGeom>
        </p:spPr>
      </p:pic>
      <p:pic>
        <p:nvPicPr>
          <p:cNvPr id="9" name="図 8">
            <a:extLst>
              <a:ext uri="{FF2B5EF4-FFF2-40B4-BE49-F238E27FC236}">
                <a16:creationId xmlns:a16="http://schemas.microsoft.com/office/drawing/2014/main" id="{48E60E19-B3A2-46EC-9FAA-A25E969D0A4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903073" y="133736"/>
            <a:ext cx="1697201" cy="1925397"/>
          </a:xfrm>
          <a:prstGeom prst="rect">
            <a:avLst/>
          </a:prstGeom>
        </p:spPr>
      </p:pic>
    </p:spTree>
    <p:extLst>
      <p:ext uri="{BB962C8B-B14F-4D97-AF65-F5344CB8AC3E}">
        <p14:creationId xmlns:p14="http://schemas.microsoft.com/office/powerpoint/2010/main" val="984524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lang="ja-JP" altLang="en-US" dirty="0"/>
              <a:t>では</a:t>
            </a:r>
            <a:r>
              <a:rPr lang="en-US" altLang="ja-JP" dirty="0"/>
              <a:t>…</a:t>
            </a:r>
            <a:r>
              <a:rPr lang="ja-JP" altLang="en-US" dirty="0"/>
              <a:t>授業スタート！</a:t>
            </a:r>
            <a:endParaRPr kumimoji="1" lang="ja-JP" altLang="en-US" dirty="0"/>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6</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a:xfrm>
            <a:off x="457200" y="1219199"/>
            <a:ext cx="4596475" cy="5137149"/>
          </a:xfrm>
        </p:spPr>
        <p:txBody>
          <a:bodyPr>
            <a:normAutofit fontScale="92500" lnSpcReduction="10000"/>
          </a:bodyPr>
          <a:lstStyle/>
          <a:p>
            <a:r>
              <a:rPr kumimoji="1" lang="ja-JP" altLang="en-US" dirty="0"/>
              <a:t>知覚・認知心理学</a:t>
            </a:r>
            <a:endParaRPr kumimoji="1" lang="en-US" altLang="ja-JP" dirty="0"/>
          </a:p>
          <a:p>
            <a:pPr lvl="1"/>
            <a:r>
              <a:rPr lang="ja-JP" altLang="en-US" dirty="0"/>
              <a:t>人の脳（心）が，</a:t>
            </a:r>
            <a:r>
              <a:rPr lang="ja-JP" altLang="en-US" dirty="0">
                <a:solidFill>
                  <a:srgbClr val="FF0000"/>
                </a:solidFill>
              </a:rPr>
              <a:t>感覚受容器</a:t>
            </a:r>
            <a:r>
              <a:rPr lang="ja-JP" altLang="en-US" dirty="0"/>
              <a:t>を通して得た情報を処理して認識する過程（見る，聞く，理解する，覚える，考える）の仕組みと，そこで行われている</a:t>
            </a:r>
            <a:r>
              <a:rPr lang="ja-JP" altLang="en-US" dirty="0">
                <a:solidFill>
                  <a:srgbClr val="FF0000"/>
                </a:solidFill>
              </a:rPr>
              <a:t>情報処理</a:t>
            </a:r>
            <a:r>
              <a:rPr lang="ja-JP" altLang="en-US" dirty="0"/>
              <a:t>について研究する分野</a:t>
            </a:r>
            <a:endParaRPr lang="en-US" altLang="ja-JP" dirty="0"/>
          </a:p>
          <a:p>
            <a:pPr lvl="1"/>
            <a:r>
              <a:rPr lang="ja-JP" altLang="en-US" dirty="0"/>
              <a:t>どんなことに役立つ？</a:t>
            </a:r>
            <a:endParaRPr lang="en-US" altLang="ja-JP" dirty="0"/>
          </a:p>
          <a:p>
            <a:pPr lvl="2"/>
            <a:r>
              <a:rPr lang="ja-JP" altLang="en-US" dirty="0"/>
              <a:t>日常における</a:t>
            </a:r>
            <a:r>
              <a:rPr lang="ja-JP" altLang="en-US" dirty="0">
                <a:solidFill>
                  <a:srgbClr val="FF0000"/>
                </a:solidFill>
              </a:rPr>
              <a:t>人の行動やコミュニケーションを，情報の処理・伝達という視点から理解</a:t>
            </a:r>
            <a:r>
              <a:rPr lang="ja-JP" altLang="en-US" dirty="0"/>
              <a:t>する</a:t>
            </a:r>
            <a:endParaRPr lang="en-US" altLang="ja-JP" dirty="0"/>
          </a:p>
          <a:p>
            <a:pPr lvl="2"/>
            <a:r>
              <a:rPr lang="ja-JP" altLang="en-US" dirty="0">
                <a:solidFill>
                  <a:srgbClr val="FF0000"/>
                </a:solidFill>
              </a:rPr>
              <a:t>感覚器の障害や，脳機能の異常によって生じるさまざまな認知障害</a:t>
            </a:r>
            <a:r>
              <a:rPr lang="ja-JP" altLang="en-US" dirty="0"/>
              <a:t>について理解する</a:t>
            </a:r>
            <a:endParaRPr lang="en-US" altLang="ja-JP" dirty="0"/>
          </a:p>
          <a:p>
            <a:pPr lvl="2"/>
            <a:r>
              <a:rPr lang="ja-JP" altLang="en-US" dirty="0"/>
              <a:t>情報処理装置である</a:t>
            </a:r>
            <a:r>
              <a:rPr lang="ja-JP" altLang="en-US" dirty="0">
                <a:solidFill>
                  <a:srgbClr val="FF0000"/>
                </a:solidFill>
              </a:rPr>
              <a:t>コンピュータで人の認知機能を実現</a:t>
            </a:r>
            <a:r>
              <a:rPr lang="ja-JP" altLang="en-US" dirty="0"/>
              <a:t>する（</a:t>
            </a:r>
            <a:r>
              <a:rPr lang="ja-JP" altLang="en-US" dirty="0">
                <a:solidFill>
                  <a:srgbClr val="FF0000"/>
                </a:solidFill>
              </a:rPr>
              <a:t>人工知能</a:t>
            </a:r>
            <a:r>
              <a:rPr lang="ja-JP" altLang="en-US" dirty="0"/>
              <a:t>，</a:t>
            </a:r>
            <a:r>
              <a:rPr lang="en-US" altLang="ja-JP" dirty="0">
                <a:solidFill>
                  <a:srgbClr val="FF0000"/>
                </a:solidFill>
              </a:rPr>
              <a:t>AI</a:t>
            </a:r>
            <a:r>
              <a:rPr lang="ja-JP" altLang="en-US" dirty="0"/>
              <a:t>：</a:t>
            </a:r>
            <a:r>
              <a:rPr lang="en-US" altLang="ja-JP" dirty="0"/>
              <a:t>artificial intelligence</a:t>
            </a:r>
            <a:r>
              <a:rPr lang="ja-JP" altLang="en-US" dirty="0"/>
              <a:t>）</a:t>
            </a:r>
            <a:endParaRPr lang="en-US" altLang="ja-JP" dirty="0"/>
          </a:p>
        </p:txBody>
      </p:sp>
      <p:grpSp>
        <p:nvGrpSpPr>
          <p:cNvPr id="5" name="Group 17">
            <a:extLst>
              <a:ext uri="{FF2B5EF4-FFF2-40B4-BE49-F238E27FC236}">
                <a16:creationId xmlns:a16="http://schemas.microsoft.com/office/drawing/2014/main" id="{B020E6E4-B37B-416C-9D28-A5C6B2B0A22D}"/>
              </a:ext>
            </a:extLst>
          </p:cNvPr>
          <p:cNvGrpSpPr>
            <a:grpSpLocks/>
          </p:cNvGrpSpPr>
          <p:nvPr/>
        </p:nvGrpSpPr>
        <p:grpSpPr bwMode="auto">
          <a:xfrm>
            <a:off x="5209123" y="1954210"/>
            <a:ext cx="3671888" cy="4402138"/>
            <a:chOff x="1882" y="1434"/>
            <a:chExt cx="2313" cy="2773"/>
          </a:xfrm>
        </p:grpSpPr>
        <p:sp>
          <p:nvSpPr>
            <p:cNvPr id="6" name="Text Box 4">
              <a:extLst>
                <a:ext uri="{FF2B5EF4-FFF2-40B4-BE49-F238E27FC236}">
                  <a16:creationId xmlns:a16="http://schemas.microsoft.com/office/drawing/2014/main" id="{5F88257D-37DC-4327-B9DE-FBFE90316127}"/>
                </a:ext>
              </a:extLst>
            </p:cNvPr>
            <p:cNvSpPr txBox="1">
              <a:spLocks noChangeArrowheads="1"/>
            </p:cNvSpPr>
            <p:nvPr/>
          </p:nvSpPr>
          <p:spPr bwMode="auto">
            <a:xfrm>
              <a:off x="2109" y="1706"/>
              <a:ext cx="1728" cy="2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endParaRPr lang="en-US" altLang="ja-JP" sz="1800" dirty="0"/>
            </a:p>
            <a:p>
              <a:pPr algn="ctr"/>
              <a:endParaRPr lang="ja-JP" altLang="en-US" sz="1800" dirty="0"/>
            </a:p>
            <a:p>
              <a:pPr algn="ctr"/>
              <a:r>
                <a:rPr lang="ja-JP" altLang="en-US" sz="1800" dirty="0"/>
                <a:t>こころ</a:t>
              </a:r>
              <a:endParaRPr lang="en-US" altLang="ja-JP" sz="1800" dirty="0"/>
            </a:p>
            <a:p>
              <a:pPr algn="ctr"/>
              <a:r>
                <a:rPr lang="ja-JP" altLang="en-US" dirty="0"/>
                <a:t>（</a:t>
              </a:r>
              <a:r>
                <a:rPr lang="ja-JP" altLang="en-US" sz="1800" dirty="0"/>
                <a:t>意識）</a:t>
              </a:r>
            </a:p>
            <a:p>
              <a:pPr algn="ctr"/>
              <a:endParaRPr lang="ja-JP" altLang="en-US" sz="1800" dirty="0"/>
            </a:p>
            <a:p>
              <a:pPr algn="ctr"/>
              <a:r>
                <a:rPr lang="ja-JP" altLang="en-US" sz="1800" dirty="0"/>
                <a:t>認知</a:t>
              </a:r>
            </a:p>
            <a:p>
              <a:pPr algn="ctr"/>
              <a:endParaRPr lang="ja-JP" altLang="en-US" sz="1800" dirty="0"/>
            </a:p>
            <a:p>
              <a:pPr algn="ctr"/>
              <a:r>
                <a:rPr lang="ja-JP" altLang="en-US" sz="1800" dirty="0"/>
                <a:t>知覚</a:t>
              </a:r>
            </a:p>
            <a:p>
              <a:pPr algn="ctr"/>
              <a:endParaRPr lang="ja-JP" altLang="en-US" sz="1800" dirty="0"/>
            </a:p>
            <a:p>
              <a:pPr algn="ctr"/>
              <a:r>
                <a:rPr lang="ja-JP" altLang="en-US" sz="1800" dirty="0"/>
                <a:t>感覚</a:t>
              </a:r>
            </a:p>
            <a:p>
              <a:pPr algn="ctr"/>
              <a:endParaRPr lang="ja-JP" altLang="en-US" sz="1800" dirty="0"/>
            </a:p>
            <a:p>
              <a:pPr algn="ctr"/>
              <a:endParaRPr lang="ja-JP" altLang="en-US" sz="1800" dirty="0"/>
            </a:p>
            <a:p>
              <a:pPr algn="ctr"/>
              <a:endParaRPr lang="ja-JP" altLang="en-US" sz="1800" dirty="0"/>
            </a:p>
            <a:p>
              <a:pPr algn="ctr"/>
              <a:r>
                <a:rPr lang="ja-JP" altLang="en-US" sz="1800" dirty="0"/>
                <a:t>情報</a:t>
              </a:r>
            </a:p>
          </p:txBody>
        </p:sp>
        <p:grpSp>
          <p:nvGrpSpPr>
            <p:cNvPr id="7" name="Group 5">
              <a:extLst>
                <a:ext uri="{FF2B5EF4-FFF2-40B4-BE49-F238E27FC236}">
                  <a16:creationId xmlns:a16="http://schemas.microsoft.com/office/drawing/2014/main" id="{0D10F127-A75C-42E7-8DCB-9E8902318AD7}"/>
                </a:ext>
              </a:extLst>
            </p:cNvPr>
            <p:cNvGrpSpPr>
              <a:grpSpLocks/>
            </p:cNvGrpSpPr>
            <p:nvPr/>
          </p:nvGrpSpPr>
          <p:grpSpPr bwMode="auto">
            <a:xfrm>
              <a:off x="1882" y="1434"/>
              <a:ext cx="2313" cy="2504"/>
              <a:chOff x="1837" y="1334"/>
              <a:chExt cx="2352" cy="2640"/>
            </a:xfrm>
          </p:grpSpPr>
          <p:sp>
            <p:nvSpPr>
              <p:cNvPr id="8" name="Line 6">
                <a:extLst>
                  <a:ext uri="{FF2B5EF4-FFF2-40B4-BE49-F238E27FC236}">
                    <a16:creationId xmlns:a16="http://schemas.microsoft.com/office/drawing/2014/main" id="{1C939A61-AAB1-44A7-9238-5E705CF82177}"/>
                  </a:ext>
                </a:extLst>
              </p:cNvPr>
              <p:cNvSpPr>
                <a:spLocks noChangeShapeType="1"/>
              </p:cNvSpPr>
              <p:nvPr/>
            </p:nvSpPr>
            <p:spPr bwMode="auto">
              <a:xfrm flipH="1">
                <a:off x="1837" y="1334"/>
                <a:ext cx="1104" cy="225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9" name="Line 7">
                <a:extLst>
                  <a:ext uri="{FF2B5EF4-FFF2-40B4-BE49-F238E27FC236}">
                    <a16:creationId xmlns:a16="http://schemas.microsoft.com/office/drawing/2014/main" id="{D18D4D91-66A9-430D-BBFF-5FBCE9D3B948}"/>
                  </a:ext>
                </a:extLst>
              </p:cNvPr>
              <p:cNvSpPr>
                <a:spLocks noChangeShapeType="1"/>
              </p:cNvSpPr>
              <p:nvPr/>
            </p:nvSpPr>
            <p:spPr bwMode="auto">
              <a:xfrm>
                <a:off x="1837" y="3590"/>
                <a:ext cx="23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0" name="Line 8">
                <a:extLst>
                  <a:ext uri="{FF2B5EF4-FFF2-40B4-BE49-F238E27FC236}">
                    <a16:creationId xmlns:a16="http://schemas.microsoft.com/office/drawing/2014/main" id="{5A31E898-0AFD-45A1-8C6F-E33BAA96099B}"/>
                  </a:ext>
                </a:extLst>
              </p:cNvPr>
              <p:cNvSpPr>
                <a:spLocks noChangeShapeType="1"/>
              </p:cNvSpPr>
              <p:nvPr/>
            </p:nvSpPr>
            <p:spPr bwMode="auto">
              <a:xfrm flipH="1" flipV="1">
                <a:off x="2941" y="1334"/>
                <a:ext cx="1248" cy="2256"/>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1" name="Line 9">
                <a:extLst>
                  <a:ext uri="{FF2B5EF4-FFF2-40B4-BE49-F238E27FC236}">
                    <a16:creationId xmlns:a16="http://schemas.microsoft.com/office/drawing/2014/main" id="{47053A6E-4CD3-461C-950F-D4AEC835A450}"/>
                  </a:ext>
                </a:extLst>
              </p:cNvPr>
              <p:cNvSpPr>
                <a:spLocks noChangeShapeType="1"/>
              </p:cNvSpPr>
              <p:nvPr/>
            </p:nvSpPr>
            <p:spPr bwMode="auto">
              <a:xfrm>
                <a:off x="2413" y="2438"/>
                <a:ext cx="1152"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2" name="Line 10">
                <a:extLst>
                  <a:ext uri="{FF2B5EF4-FFF2-40B4-BE49-F238E27FC236}">
                    <a16:creationId xmlns:a16="http://schemas.microsoft.com/office/drawing/2014/main" id="{15F0C7E6-3476-4752-8C49-AA7C280D47EF}"/>
                  </a:ext>
                </a:extLst>
              </p:cNvPr>
              <p:cNvSpPr>
                <a:spLocks noChangeShapeType="1"/>
              </p:cNvSpPr>
              <p:nvPr/>
            </p:nvSpPr>
            <p:spPr bwMode="auto">
              <a:xfrm>
                <a:off x="2221" y="2822"/>
                <a:ext cx="1536"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3" name="Line 11">
                <a:extLst>
                  <a:ext uri="{FF2B5EF4-FFF2-40B4-BE49-F238E27FC236}">
                    <a16:creationId xmlns:a16="http://schemas.microsoft.com/office/drawing/2014/main" id="{52C94E9F-A028-4015-A4F9-BE97D77B96EB}"/>
                  </a:ext>
                </a:extLst>
              </p:cNvPr>
              <p:cNvSpPr>
                <a:spLocks noChangeShapeType="1"/>
              </p:cNvSpPr>
              <p:nvPr/>
            </p:nvSpPr>
            <p:spPr bwMode="auto">
              <a:xfrm>
                <a:off x="2029" y="3206"/>
                <a:ext cx="192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4" name="Line 12">
                <a:extLst>
                  <a:ext uri="{FF2B5EF4-FFF2-40B4-BE49-F238E27FC236}">
                    <a16:creationId xmlns:a16="http://schemas.microsoft.com/office/drawing/2014/main" id="{61050042-6AB7-4D6B-9890-B80C71F299CC}"/>
                  </a:ext>
                </a:extLst>
              </p:cNvPr>
              <p:cNvSpPr>
                <a:spLocks noChangeShapeType="1"/>
              </p:cNvSpPr>
              <p:nvPr/>
            </p:nvSpPr>
            <p:spPr bwMode="auto">
              <a:xfrm flipV="1">
                <a:off x="2701" y="3686"/>
                <a:ext cx="0"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5" name="Line 13">
                <a:extLst>
                  <a:ext uri="{FF2B5EF4-FFF2-40B4-BE49-F238E27FC236}">
                    <a16:creationId xmlns:a16="http://schemas.microsoft.com/office/drawing/2014/main" id="{84FC2598-FDFD-4B5E-8DB5-A1D81F3F491B}"/>
                  </a:ext>
                </a:extLst>
              </p:cNvPr>
              <p:cNvSpPr>
                <a:spLocks noChangeShapeType="1"/>
              </p:cNvSpPr>
              <p:nvPr/>
            </p:nvSpPr>
            <p:spPr bwMode="auto">
              <a:xfrm flipV="1">
                <a:off x="2941" y="3686"/>
                <a:ext cx="0"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sp>
            <p:nvSpPr>
              <p:cNvPr id="16" name="Line 14">
                <a:extLst>
                  <a:ext uri="{FF2B5EF4-FFF2-40B4-BE49-F238E27FC236}">
                    <a16:creationId xmlns:a16="http://schemas.microsoft.com/office/drawing/2014/main" id="{2D61DB67-A2D5-4D42-B17C-D052C9FD2FF5}"/>
                  </a:ext>
                </a:extLst>
              </p:cNvPr>
              <p:cNvSpPr>
                <a:spLocks noChangeShapeType="1"/>
              </p:cNvSpPr>
              <p:nvPr/>
            </p:nvSpPr>
            <p:spPr bwMode="auto">
              <a:xfrm flipV="1">
                <a:off x="3181" y="3686"/>
                <a:ext cx="0"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ja-JP" altLang="en-US"/>
              </a:p>
            </p:txBody>
          </p:sp>
        </p:grpSp>
      </p:grpSp>
    </p:spTree>
    <p:extLst>
      <p:ext uri="{BB962C8B-B14F-4D97-AF65-F5344CB8AC3E}">
        <p14:creationId xmlns:p14="http://schemas.microsoft.com/office/powerpoint/2010/main" val="2889267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kumimoji="1" lang="ja-JP" altLang="en-US" dirty="0"/>
              <a:t>感覚・知覚・認知</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7</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85000" lnSpcReduction="20000"/>
          </a:bodyPr>
          <a:lstStyle/>
          <a:p>
            <a:r>
              <a:rPr kumimoji="1" lang="ja-JP" altLang="en-US" dirty="0">
                <a:solidFill>
                  <a:srgbClr val="FF0000"/>
                </a:solidFill>
              </a:rPr>
              <a:t>感覚モダリティ</a:t>
            </a:r>
            <a:r>
              <a:rPr kumimoji="1" lang="ja-JP" altLang="en-US" dirty="0"/>
              <a:t>（</a:t>
            </a:r>
            <a:r>
              <a:rPr kumimoji="1" lang="ja-JP" altLang="en-US" dirty="0">
                <a:solidFill>
                  <a:srgbClr val="FF0000"/>
                </a:solidFill>
              </a:rPr>
              <a:t>感覚様相 </a:t>
            </a:r>
            <a:r>
              <a:rPr kumimoji="1" lang="ja-JP" altLang="en-US" dirty="0"/>
              <a:t>← 感覚の</a:t>
            </a:r>
            <a:r>
              <a:rPr lang="ja-JP" altLang="en-US" dirty="0"/>
              <a:t>質的な違い</a:t>
            </a:r>
            <a:r>
              <a:rPr kumimoji="1" lang="ja-JP" altLang="en-US" dirty="0"/>
              <a:t>）</a:t>
            </a:r>
            <a:endParaRPr kumimoji="1" lang="en-US" altLang="ja-JP" dirty="0"/>
          </a:p>
          <a:p>
            <a:pPr lvl="1"/>
            <a:r>
              <a:rPr lang="ja-JP" altLang="en-US" dirty="0">
                <a:solidFill>
                  <a:srgbClr val="FF0000"/>
                </a:solidFill>
              </a:rPr>
              <a:t>視覚</a:t>
            </a:r>
            <a:r>
              <a:rPr lang="en-US" altLang="ja-JP" dirty="0"/>
              <a:t>…</a:t>
            </a:r>
            <a:r>
              <a:rPr lang="ja-JP" altLang="en-US" dirty="0"/>
              <a:t>目：光の情報を脳に伝える</a:t>
            </a:r>
          </a:p>
          <a:p>
            <a:pPr lvl="1"/>
            <a:r>
              <a:rPr lang="ja-JP" altLang="en-US" dirty="0">
                <a:solidFill>
                  <a:srgbClr val="FF0000"/>
                </a:solidFill>
              </a:rPr>
              <a:t>聴覚</a:t>
            </a:r>
            <a:r>
              <a:rPr lang="en-US" altLang="ja-JP" dirty="0"/>
              <a:t>…</a:t>
            </a:r>
            <a:r>
              <a:rPr lang="ja-JP" altLang="en-US" dirty="0"/>
              <a:t>耳：空気の振動を脳に伝える</a:t>
            </a:r>
          </a:p>
          <a:p>
            <a:pPr lvl="1"/>
            <a:r>
              <a:rPr lang="ja-JP" altLang="en-US" dirty="0">
                <a:solidFill>
                  <a:srgbClr val="FF0000"/>
                </a:solidFill>
              </a:rPr>
              <a:t>皮膚感覚</a:t>
            </a:r>
            <a:r>
              <a:rPr lang="ja-JP" altLang="en-US" dirty="0"/>
              <a:t>（</a:t>
            </a:r>
            <a:r>
              <a:rPr lang="ja-JP" altLang="en-US" dirty="0">
                <a:solidFill>
                  <a:srgbClr val="FF0000"/>
                </a:solidFill>
              </a:rPr>
              <a:t>触覚</a:t>
            </a:r>
            <a:r>
              <a:rPr lang="ja-JP" altLang="en-US" dirty="0"/>
              <a:t>）</a:t>
            </a:r>
            <a:r>
              <a:rPr lang="en-US" altLang="ja-JP" dirty="0"/>
              <a:t>…</a:t>
            </a:r>
            <a:r>
              <a:rPr lang="ja-JP" altLang="en-US" dirty="0"/>
              <a:t>皮膚：体への圧力や温度などを脳に伝える</a:t>
            </a:r>
          </a:p>
          <a:p>
            <a:pPr lvl="1"/>
            <a:r>
              <a:rPr lang="ja-JP" altLang="en-US" dirty="0">
                <a:solidFill>
                  <a:srgbClr val="FF0000"/>
                </a:solidFill>
              </a:rPr>
              <a:t>味覚</a:t>
            </a:r>
            <a:r>
              <a:rPr lang="en-US" altLang="ja-JP" dirty="0"/>
              <a:t>…</a:t>
            </a:r>
            <a:r>
              <a:rPr lang="ja-JP" altLang="en-US" dirty="0"/>
              <a:t>舌：食べ物の化学的性質を脳に伝える</a:t>
            </a:r>
          </a:p>
          <a:p>
            <a:pPr lvl="1"/>
            <a:r>
              <a:rPr lang="ja-JP" altLang="en-US" dirty="0">
                <a:solidFill>
                  <a:srgbClr val="FF0000"/>
                </a:solidFill>
              </a:rPr>
              <a:t>嗅覚</a:t>
            </a:r>
            <a:r>
              <a:rPr lang="en-US" altLang="ja-JP" dirty="0"/>
              <a:t>…</a:t>
            </a:r>
            <a:r>
              <a:rPr lang="ja-JP" altLang="en-US" dirty="0"/>
              <a:t>鼻：空気中成分の化学的性質を脳に伝える</a:t>
            </a:r>
            <a:endParaRPr kumimoji="1" lang="en-US" altLang="ja-JP" dirty="0"/>
          </a:p>
          <a:p>
            <a:r>
              <a:rPr kumimoji="1" lang="ja-JP" altLang="en-US" dirty="0">
                <a:solidFill>
                  <a:srgbClr val="FF0000"/>
                </a:solidFill>
              </a:rPr>
              <a:t>感覚</a:t>
            </a:r>
            <a:r>
              <a:rPr lang="ja-JP" altLang="en-US" sz="2800" dirty="0"/>
              <a:t>（</a:t>
            </a:r>
            <a:r>
              <a:rPr lang="en-US" altLang="ja-JP" sz="2800" dirty="0"/>
              <a:t>sensation）</a:t>
            </a:r>
            <a:endParaRPr kumimoji="1" lang="en-US" altLang="ja-JP" dirty="0"/>
          </a:p>
          <a:p>
            <a:pPr lvl="1"/>
            <a:r>
              <a:rPr lang="en-US" altLang="ja-JP" sz="2400" dirty="0"/>
              <a:t>「</a:t>
            </a:r>
            <a:r>
              <a:rPr lang="ja-JP" altLang="en-US" sz="2400" dirty="0"/>
              <a:t>刺激→受容器→求心性神経→感覚中枢」という感覚系の興奮によってのみ規定される過程（感じる：見える，聞こえる）</a:t>
            </a:r>
            <a:endParaRPr lang="en-US" altLang="ja-JP" dirty="0"/>
          </a:p>
          <a:p>
            <a:r>
              <a:rPr kumimoji="1" lang="ja-JP" altLang="en-US" dirty="0">
                <a:solidFill>
                  <a:srgbClr val="FF0000"/>
                </a:solidFill>
              </a:rPr>
              <a:t>知覚</a:t>
            </a:r>
            <a:r>
              <a:rPr lang="ja-JP" altLang="en-US" sz="2800" dirty="0"/>
              <a:t>（</a:t>
            </a:r>
            <a:r>
              <a:rPr lang="en-US" altLang="ja-JP" sz="2800" dirty="0"/>
              <a:t>perception）</a:t>
            </a:r>
            <a:endParaRPr kumimoji="1" lang="en-US" altLang="ja-JP" dirty="0"/>
          </a:p>
          <a:p>
            <a:pPr lvl="1"/>
            <a:r>
              <a:rPr lang="ja-JP" altLang="en-US" sz="2400" dirty="0"/>
              <a:t>感覚よりも，より全体的・統合的な外界情報の把握（知る：何が見える，何が聞こえる）</a:t>
            </a:r>
            <a:endParaRPr lang="en-US" altLang="ja-JP" dirty="0"/>
          </a:p>
          <a:p>
            <a:r>
              <a:rPr kumimoji="1" lang="ja-JP" altLang="en-US" dirty="0">
                <a:solidFill>
                  <a:srgbClr val="FF0000"/>
                </a:solidFill>
              </a:rPr>
              <a:t>認知</a:t>
            </a:r>
            <a:r>
              <a:rPr lang="ja-JP" altLang="en-US" sz="2800" dirty="0"/>
              <a:t>（</a:t>
            </a:r>
            <a:r>
              <a:rPr lang="en-US" altLang="ja-JP" sz="2800" dirty="0"/>
              <a:t>cognition, recognition）</a:t>
            </a:r>
            <a:endParaRPr kumimoji="1" lang="en-US" altLang="ja-JP" dirty="0"/>
          </a:p>
          <a:p>
            <a:pPr lvl="1"/>
            <a:r>
              <a:rPr lang="ja-JP" altLang="en-US" sz="2400" dirty="0"/>
              <a:t>知覚よりも，より過去経験に規定され，</a:t>
            </a:r>
            <a:r>
              <a:rPr lang="ja-JP" altLang="en-US" sz="2400" dirty="0">
                <a:solidFill>
                  <a:srgbClr val="FF0000"/>
                </a:solidFill>
              </a:rPr>
              <a:t>記憶</a:t>
            </a:r>
            <a:r>
              <a:rPr lang="ja-JP" altLang="en-US" sz="2400" dirty="0"/>
              <a:t>・</a:t>
            </a:r>
            <a:r>
              <a:rPr lang="ja-JP" altLang="en-US" sz="2400" dirty="0">
                <a:solidFill>
                  <a:srgbClr val="FF0000"/>
                </a:solidFill>
              </a:rPr>
              <a:t>思考</a:t>
            </a:r>
            <a:r>
              <a:rPr lang="ja-JP" altLang="en-US" sz="2400" dirty="0"/>
              <a:t>・</a:t>
            </a:r>
            <a:r>
              <a:rPr lang="ja-JP" altLang="en-US" sz="2400" dirty="0">
                <a:solidFill>
                  <a:srgbClr val="FF0000"/>
                </a:solidFill>
              </a:rPr>
              <a:t>言語</a:t>
            </a:r>
            <a:r>
              <a:rPr lang="ja-JP" altLang="en-US" sz="2400" dirty="0"/>
              <a:t>などの影響を受ける過程（認める：見たり聞いたりしたものの意味を知る）</a:t>
            </a:r>
          </a:p>
        </p:txBody>
      </p:sp>
    </p:spTree>
    <p:extLst>
      <p:ext uri="{BB962C8B-B14F-4D97-AF65-F5344CB8AC3E}">
        <p14:creationId xmlns:p14="http://schemas.microsoft.com/office/powerpoint/2010/main" val="3244215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lang="ja-JP" altLang="en-US" dirty="0"/>
              <a:t>歴史の中の</a:t>
            </a:r>
            <a:r>
              <a:rPr kumimoji="1" lang="ja-JP" altLang="en-US" dirty="0"/>
              <a:t>知覚・認知心理学（１）</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8</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77500" lnSpcReduction="20000"/>
          </a:bodyPr>
          <a:lstStyle/>
          <a:p>
            <a:r>
              <a:rPr lang="ja-JP" altLang="en-US" sz="2300" dirty="0"/>
              <a:t>心理学（「心」の「理学」）の始まり</a:t>
            </a:r>
          </a:p>
          <a:p>
            <a:pPr lvl="1"/>
            <a:r>
              <a:rPr lang="en-US" altLang="ja-JP" dirty="0">
                <a:solidFill>
                  <a:srgbClr val="FF0000"/>
                </a:solidFill>
              </a:rPr>
              <a:t>W.M.</a:t>
            </a:r>
            <a:r>
              <a:rPr lang="ja-JP" altLang="en-US" dirty="0">
                <a:solidFill>
                  <a:srgbClr val="FF0000"/>
                </a:solidFill>
              </a:rPr>
              <a:t>ヴント</a:t>
            </a:r>
            <a:r>
              <a:rPr lang="en-US" altLang="ja-JP" dirty="0"/>
              <a:t>.</a:t>
            </a:r>
            <a:r>
              <a:rPr lang="ja-JP" altLang="en-US" dirty="0"/>
              <a:t>…ドイツのライプチヒ大学に最初の心理学実験室を作った（</a:t>
            </a:r>
            <a:r>
              <a:rPr lang="ja-JP" altLang="en-US" dirty="0">
                <a:solidFill>
                  <a:srgbClr val="FF0000"/>
                </a:solidFill>
              </a:rPr>
              <a:t>1879年</a:t>
            </a:r>
            <a:r>
              <a:rPr lang="ja-JP" altLang="en-US" dirty="0"/>
              <a:t>） ← 心理学の誕生（哲学から分かれた）</a:t>
            </a:r>
          </a:p>
          <a:p>
            <a:pPr lvl="2"/>
            <a:r>
              <a:rPr lang="ja-JP" altLang="en-US" dirty="0"/>
              <a:t>ヴントの心理学…直接経験（経験科学としての心理学），意識，</a:t>
            </a:r>
            <a:r>
              <a:rPr lang="ja-JP" altLang="en-US" dirty="0">
                <a:solidFill>
                  <a:srgbClr val="FF0000"/>
                </a:solidFill>
              </a:rPr>
              <a:t>内観法</a:t>
            </a:r>
            <a:r>
              <a:rPr lang="ja-JP" altLang="en-US" dirty="0"/>
              <a:t>（自己観察法），</a:t>
            </a:r>
            <a:r>
              <a:rPr lang="ja-JP" altLang="en-US" dirty="0">
                <a:solidFill>
                  <a:srgbClr val="FF0000"/>
                </a:solidFill>
              </a:rPr>
              <a:t>要素主義</a:t>
            </a:r>
            <a:r>
              <a:rPr lang="ja-JP" altLang="en-US" dirty="0"/>
              <a:t>（意識＝心的要素の結合）</a:t>
            </a:r>
            <a:endParaRPr lang="en-US" altLang="ja-JP" dirty="0"/>
          </a:p>
          <a:p>
            <a:r>
              <a:rPr kumimoji="1" lang="ja-JP" altLang="en-US" dirty="0">
                <a:solidFill>
                  <a:srgbClr val="FF0000"/>
                </a:solidFill>
              </a:rPr>
              <a:t>連合主義</a:t>
            </a:r>
            <a:r>
              <a:rPr kumimoji="1" lang="ja-JP" altLang="en-US" dirty="0"/>
              <a:t>哲学</a:t>
            </a:r>
            <a:r>
              <a:rPr lang="ja-JP" altLang="en-US" dirty="0"/>
              <a:t>（</a:t>
            </a:r>
            <a:r>
              <a:rPr lang="ja-JP" altLang="en-US" dirty="0">
                <a:solidFill>
                  <a:srgbClr val="FF0000"/>
                </a:solidFill>
              </a:rPr>
              <a:t>連合心理学</a:t>
            </a:r>
            <a:r>
              <a:rPr lang="ja-JP" altLang="en-US" dirty="0"/>
              <a:t>）</a:t>
            </a:r>
            <a:r>
              <a:rPr kumimoji="1" lang="en-US" altLang="ja-JP" dirty="0"/>
              <a:t>…</a:t>
            </a:r>
            <a:r>
              <a:rPr kumimoji="1" lang="ja-JP" altLang="en-US" dirty="0"/>
              <a:t>心理学の誕生前の哲学</a:t>
            </a:r>
            <a:endParaRPr kumimoji="1" lang="en-US" altLang="ja-JP" dirty="0"/>
          </a:p>
          <a:p>
            <a:pPr lvl="1"/>
            <a:r>
              <a:rPr lang="ja-JP" altLang="en-US" dirty="0"/>
              <a:t>人の心は，経験（</a:t>
            </a:r>
            <a:r>
              <a:rPr lang="ja-JP" altLang="en-US" dirty="0">
                <a:solidFill>
                  <a:srgbClr val="FF0000"/>
                </a:solidFill>
              </a:rPr>
              <a:t>心的要素</a:t>
            </a:r>
            <a:r>
              <a:rPr lang="ja-JP" altLang="en-US" dirty="0"/>
              <a:t>）が連合したもの（</a:t>
            </a:r>
            <a:r>
              <a:rPr lang="ja-JP" altLang="en-US" dirty="0">
                <a:solidFill>
                  <a:srgbClr val="FF0000"/>
                </a:solidFill>
              </a:rPr>
              <a:t>心的複合体</a:t>
            </a:r>
            <a:r>
              <a:rPr lang="ja-JP" altLang="en-US" dirty="0"/>
              <a:t>）</a:t>
            </a:r>
            <a:endParaRPr lang="en-US" altLang="ja-JP" dirty="0"/>
          </a:p>
          <a:p>
            <a:pPr lvl="1"/>
            <a:r>
              <a:rPr lang="ja-JP" altLang="en-US" dirty="0"/>
              <a:t>同時期に自然科学が発展して，経験を取り入れる「感覚」の研究が進んだ</a:t>
            </a:r>
            <a:endParaRPr lang="en-US" altLang="ja-JP" dirty="0"/>
          </a:p>
          <a:p>
            <a:pPr lvl="2"/>
            <a:r>
              <a:rPr lang="en-US" altLang="ja-JP" dirty="0">
                <a:solidFill>
                  <a:srgbClr val="FF0000"/>
                </a:solidFill>
              </a:rPr>
              <a:t>I.</a:t>
            </a:r>
            <a:r>
              <a:rPr lang="ja-JP" altLang="en-US" dirty="0">
                <a:solidFill>
                  <a:srgbClr val="FF0000"/>
                </a:solidFill>
              </a:rPr>
              <a:t>ニュートン</a:t>
            </a:r>
            <a:r>
              <a:rPr lang="en-US" altLang="ja-JP" dirty="0"/>
              <a:t>…『</a:t>
            </a:r>
            <a:r>
              <a:rPr lang="ja-JP" altLang="en-US" dirty="0"/>
              <a:t>光学</a:t>
            </a:r>
            <a:r>
              <a:rPr lang="en-US" altLang="ja-JP" dirty="0"/>
              <a:t>』</a:t>
            </a:r>
            <a:r>
              <a:rPr lang="ja-JP" altLang="en-US" dirty="0"/>
              <a:t>（</a:t>
            </a:r>
            <a:r>
              <a:rPr lang="en-US" altLang="ja-JP" dirty="0"/>
              <a:t>1704</a:t>
            </a:r>
            <a:r>
              <a:rPr lang="ja-JP" altLang="en-US" dirty="0" err="1"/>
              <a:t>，</a:t>
            </a:r>
            <a:r>
              <a:rPr lang="ja-JP" altLang="en-US" dirty="0"/>
              <a:t>光と色を見る目の仕組み）</a:t>
            </a:r>
            <a:endParaRPr lang="en-US" altLang="ja-JP" dirty="0"/>
          </a:p>
          <a:p>
            <a:pPr lvl="2"/>
            <a:r>
              <a:rPr lang="en-US" altLang="ja-JP" dirty="0">
                <a:solidFill>
                  <a:srgbClr val="FF0000"/>
                </a:solidFill>
              </a:rPr>
              <a:t>J.</a:t>
            </a:r>
            <a:r>
              <a:rPr lang="ja-JP" altLang="en-US" dirty="0">
                <a:solidFill>
                  <a:srgbClr val="FF0000"/>
                </a:solidFill>
              </a:rPr>
              <a:t>ドルトン</a:t>
            </a:r>
            <a:r>
              <a:rPr lang="en-US" altLang="ja-JP" dirty="0"/>
              <a:t>…</a:t>
            </a:r>
            <a:r>
              <a:rPr lang="ja-JP" altLang="en-US" dirty="0">
                <a:solidFill>
                  <a:srgbClr val="FF0000"/>
                </a:solidFill>
              </a:rPr>
              <a:t>色覚異常</a:t>
            </a:r>
            <a:r>
              <a:rPr lang="ja-JP" altLang="en-US" dirty="0"/>
              <a:t>の研究（</a:t>
            </a:r>
            <a:r>
              <a:rPr lang="en-US" altLang="ja-JP" dirty="0"/>
              <a:t>1794</a:t>
            </a:r>
            <a:r>
              <a:rPr lang="ja-JP" altLang="en-US" dirty="0"/>
              <a:t>）</a:t>
            </a:r>
            <a:endParaRPr lang="en-US" altLang="ja-JP" dirty="0"/>
          </a:p>
          <a:p>
            <a:pPr lvl="2"/>
            <a:r>
              <a:rPr lang="en-US" altLang="ja-JP" dirty="0">
                <a:solidFill>
                  <a:srgbClr val="FF0000"/>
                </a:solidFill>
              </a:rPr>
              <a:t>E.H.</a:t>
            </a:r>
            <a:r>
              <a:rPr lang="ja-JP" altLang="en-US" dirty="0">
                <a:solidFill>
                  <a:srgbClr val="FF0000"/>
                </a:solidFill>
              </a:rPr>
              <a:t>ウェーバー</a:t>
            </a:r>
            <a:r>
              <a:rPr lang="en-US" altLang="ja-JP" dirty="0"/>
              <a:t>…</a:t>
            </a:r>
            <a:r>
              <a:rPr lang="ja-JP" altLang="en-US" dirty="0"/>
              <a:t>触覚（重量感覚）の研究（</a:t>
            </a:r>
            <a:r>
              <a:rPr lang="ja-JP" altLang="en-US" dirty="0">
                <a:solidFill>
                  <a:srgbClr val="FF0000"/>
                </a:solidFill>
              </a:rPr>
              <a:t>ウェーバーの法則</a:t>
            </a:r>
            <a:r>
              <a:rPr lang="ja-JP" altLang="en-US" dirty="0"/>
              <a:t>）</a:t>
            </a:r>
            <a:endParaRPr lang="en-US" altLang="ja-JP" dirty="0"/>
          </a:p>
          <a:p>
            <a:pPr lvl="2"/>
            <a:r>
              <a:rPr lang="en-US" altLang="ja-JP" dirty="0">
                <a:solidFill>
                  <a:srgbClr val="FF0000"/>
                </a:solidFill>
              </a:rPr>
              <a:t>G.T.</a:t>
            </a:r>
            <a:r>
              <a:rPr lang="ja-JP" altLang="en-US" dirty="0">
                <a:solidFill>
                  <a:srgbClr val="FF0000"/>
                </a:solidFill>
              </a:rPr>
              <a:t>フェヒナー</a:t>
            </a:r>
            <a:r>
              <a:rPr lang="en-US" altLang="ja-JP" dirty="0"/>
              <a:t>…『</a:t>
            </a:r>
            <a:r>
              <a:rPr lang="ja-JP" altLang="en-US" dirty="0">
                <a:solidFill>
                  <a:srgbClr val="FF0000"/>
                </a:solidFill>
              </a:rPr>
              <a:t>精神物理学原論</a:t>
            </a:r>
            <a:r>
              <a:rPr lang="en-US" altLang="ja-JP" dirty="0"/>
              <a:t>』</a:t>
            </a:r>
            <a:r>
              <a:rPr lang="ja-JP" altLang="en-US" dirty="0"/>
              <a:t>（</a:t>
            </a:r>
            <a:r>
              <a:rPr lang="en-US" altLang="ja-JP" dirty="0"/>
              <a:t>1860</a:t>
            </a:r>
            <a:r>
              <a:rPr lang="ja-JP" altLang="en-US" dirty="0" err="1"/>
              <a:t>，</a:t>
            </a:r>
            <a:r>
              <a:rPr lang="ja-JP" altLang="en-US" dirty="0">
                <a:solidFill>
                  <a:srgbClr val="FF0000"/>
                </a:solidFill>
              </a:rPr>
              <a:t>フェヒナーの法則</a:t>
            </a:r>
            <a:r>
              <a:rPr lang="ja-JP" altLang="en-US" dirty="0"/>
              <a:t>）</a:t>
            </a:r>
            <a:endParaRPr lang="en-US" altLang="ja-JP" dirty="0"/>
          </a:p>
          <a:p>
            <a:r>
              <a:rPr lang="ja-JP" altLang="en-US" dirty="0">
                <a:solidFill>
                  <a:srgbClr val="FF0000"/>
                </a:solidFill>
              </a:rPr>
              <a:t>ゲシュタルト心理学</a:t>
            </a:r>
            <a:endParaRPr lang="en-US" altLang="ja-JP" dirty="0">
              <a:solidFill>
                <a:srgbClr val="FF0000"/>
              </a:solidFill>
            </a:endParaRPr>
          </a:p>
          <a:p>
            <a:pPr lvl="1"/>
            <a:r>
              <a:rPr lang="ja-JP" altLang="en-US" dirty="0"/>
              <a:t>「知覚」に焦点を当てた心理学</a:t>
            </a:r>
            <a:endParaRPr lang="en-US" altLang="ja-JP" dirty="0"/>
          </a:p>
          <a:p>
            <a:pPr lvl="2"/>
            <a:r>
              <a:rPr lang="en-US" altLang="ja-JP" dirty="0">
                <a:solidFill>
                  <a:srgbClr val="FF0000"/>
                </a:solidFill>
              </a:rPr>
              <a:t>M.</a:t>
            </a:r>
            <a:r>
              <a:rPr lang="ja-JP" altLang="en-US" dirty="0">
                <a:solidFill>
                  <a:srgbClr val="FF0000"/>
                </a:solidFill>
              </a:rPr>
              <a:t>ウェルトハイマー</a:t>
            </a:r>
            <a:r>
              <a:rPr lang="ja-JP" altLang="en-US" dirty="0"/>
              <a:t>（</a:t>
            </a:r>
            <a:r>
              <a:rPr lang="ja-JP" altLang="en-US" dirty="0">
                <a:solidFill>
                  <a:srgbClr val="FF0000"/>
                </a:solidFill>
              </a:rPr>
              <a:t>仮現運動</a:t>
            </a:r>
            <a:r>
              <a:rPr lang="ja-JP" altLang="en-US" dirty="0"/>
              <a:t>の研究，</a:t>
            </a:r>
            <a:r>
              <a:rPr lang="en-US" altLang="ja-JP" dirty="0"/>
              <a:t>1912</a:t>
            </a:r>
            <a:r>
              <a:rPr lang="ja-JP" altLang="en-US" dirty="0"/>
              <a:t>），</a:t>
            </a:r>
            <a:r>
              <a:rPr lang="en-US" altLang="ja-JP" dirty="0"/>
              <a:t>W.</a:t>
            </a:r>
            <a:r>
              <a:rPr lang="ja-JP" altLang="en-US" dirty="0"/>
              <a:t>ケーラー，</a:t>
            </a:r>
            <a:r>
              <a:rPr lang="en-US" altLang="ja-JP" dirty="0"/>
              <a:t>K.</a:t>
            </a:r>
            <a:r>
              <a:rPr lang="ja-JP" altLang="en-US" dirty="0"/>
              <a:t>コフカ</a:t>
            </a:r>
            <a:endParaRPr lang="en-US" altLang="ja-JP" dirty="0"/>
          </a:p>
          <a:p>
            <a:pPr lvl="1"/>
            <a:r>
              <a:rPr lang="ja-JP" altLang="en-US" dirty="0">
                <a:solidFill>
                  <a:srgbClr val="FF0000"/>
                </a:solidFill>
              </a:rPr>
              <a:t>ゲシュタルト</a:t>
            </a:r>
            <a:r>
              <a:rPr lang="ja-JP" altLang="en-US" dirty="0"/>
              <a:t>（</a:t>
            </a:r>
            <a:r>
              <a:rPr lang="en-US" altLang="ja-JP" dirty="0"/>
              <a:t>Gestalt</a:t>
            </a:r>
            <a:r>
              <a:rPr lang="ja-JP" altLang="en-US" dirty="0"/>
              <a:t>）</a:t>
            </a:r>
            <a:r>
              <a:rPr lang="en-US" altLang="ja-JP" dirty="0"/>
              <a:t>…</a:t>
            </a:r>
            <a:r>
              <a:rPr lang="ja-JP" altLang="en-US" dirty="0">
                <a:solidFill>
                  <a:srgbClr val="FF0000"/>
                </a:solidFill>
              </a:rPr>
              <a:t>形態</a:t>
            </a:r>
            <a:r>
              <a:rPr lang="ja-JP" altLang="en-US" dirty="0"/>
              <a:t>（かたち）</a:t>
            </a:r>
            <a:endParaRPr lang="en-US" altLang="ja-JP" dirty="0"/>
          </a:p>
          <a:p>
            <a:pPr lvl="1"/>
            <a:r>
              <a:rPr lang="ja-JP" altLang="en-US" dirty="0"/>
              <a:t>知覚は部分の寄せ集めではない（心理現象の全体性を強調）</a:t>
            </a:r>
            <a:endParaRPr lang="en-US" altLang="ja-JP" dirty="0"/>
          </a:p>
          <a:p>
            <a:pPr lvl="2"/>
            <a:r>
              <a:rPr lang="ja-JP" altLang="en-US" dirty="0">
                <a:solidFill>
                  <a:srgbClr val="FF0000"/>
                </a:solidFill>
              </a:rPr>
              <a:t>知覚の体制化</a:t>
            </a:r>
            <a:r>
              <a:rPr lang="en-US" altLang="ja-JP" dirty="0"/>
              <a:t>…</a:t>
            </a:r>
            <a:r>
              <a:rPr lang="ja-JP" altLang="en-US" dirty="0"/>
              <a:t>知覚は「簡潔」で「よい形態」の方向にまとまる（</a:t>
            </a:r>
            <a:r>
              <a:rPr lang="ja-JP" altLang="en-US" dirty="0">
                <a:solidFill>
                  <a:srgbClr val="FF0000"/>
                </a:solidFill>
              </a:rPr>
              <a:t>プレグナンツの法則</a:t>
            </a:r>
            <a:r>
              <a:rPr lang="en-US" altLang="ja-JP" dirty="0"/>
              <a:t>）</a:t>
            </a:r>
            <a:endParaRPr lang="ja-JP" altLang="en-US" dirty="0"/>
          </a:p>
          <a:p>
            <a:pPr lvl="2"/>
            <a:endParaRPr lang="en-US" altLang="ja-JP" dirty="0"/>
          </a:p>
          <a:p>
            <a:pPr lvl="1"/>
            <a:endParaRPr lang="en-US" altLang="ja-JP" dirty="0"/>
          </a:p>
          <a:p>
            <a:pPr lvl="1"/>
            <a:endParaRPr kumimoji="1" lang="ja-JP" altLang="en-US" dirty="0"/>
          </a:p>
        </p:txBody>
      </p:sp>
      <p:pic>
        <p:nvPicPr>
          <p:cNvPr id="6" name="Picture 4">
            <a:extLst>
              <a:ext uri="{FF2B5EF4-FFF2-40B4-BE49-F238E27FC236}">
                <a16:creationId xmlns:a16="http://schemas.microsoft.com/office/drawing/2014/main" id="{A507E66B-F2A1-447C-88CF-EAFB2AFAB1B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88224" y="3688080"/>
            <a:ext cx="1296144"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5">
            <a:extLst>
              <a:ext uri="{FF2B5EF4-FFF2-40B4-BE49-F238E27FC236}">
                <a16:creationId xmlns:a16="http://schemas.microsoft.com/office/drawing/2014/main" id="{A3CC83D2-C3AE-4CC3-A22F-DB73C363466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3760088"/>
            <a:ext cx="1224136"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3329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lang="ja-JP" altLang="en-US" dirty="0"/>
              <a:t>歴史の中の知覚・認知心理学（２）</a:t>
            </a:r>
            <a:endParaRPr kumimoji="1" lang="ja-JP" altLang="en-US" dirty="0"/>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9</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85000" lnSpcReduction="10000"/>
          </a:bodyPr>
          <a:lstStyle/>
          <a:p>
            <a:r>
              <a:rPr lang="ja-JP" altLang="en-US" dirty="0">
                <a:solidFill>
                  <a:srgbClr val="FF0000"/>
                </a:solidFill>
              </a:rPr>
              <a:t>行動主義</a:t>
            </a:r>
            <a:r>
              <a:rPr lang="ja-JP" altLang="en-US" dirty="0"/>
              <a:t>の台頭</a:t>
            </a:r>
            <a:endParaRPr lang="en-US" altLang="ja-JP" dirty="0"/>
          </a:p>
          <a:p>
            <a:pPr lvl="1"/>
            <a:r>
              <a:rPr lang="en-US" altLang="ja-JP" dirty="0">
                <a:solidFill>
                  <a:srgbClr val="FF0000"/>
                </a:solidFill>
              </a:rPr>
              <a:t>J.B.</a:t>
            </a:r>
            <a:r>
              <a:rPr lang="ja-JP" altLang="ja-JP" dirty="0">
                <a:solidFill>
                  <a:srgbClr val="FF0000"/>
                </a:solidFill>
              </a:rPr>
              <a:t>ワトソン</a:t>
            </a:r>
            <a:r>
              <a:rPr lang="en-US" altLang="ja-JP" dirty="0"/>
              <a:t>…</a:t>
            </a:r>
            <a:r>
              <a:rPr lang="ja-JP" altLang="ja-JP" dirty="0"/>
              <a:t>『</a:t>
            </a:r>
            <a:r>
              <a:rPr lang="ja-JP" altLang="ja-JP" dirty="0">
                <a:solidFill>
                  <a:srgbClr val="FF0000"/>
                </a:solidFill>
              </a:rPr>
              <a:t>行動主義から見た心理学</a:t>
            </a:r>
            <a:r>
              <a:rPr lang="ja-JP" altLang="ja-JP" dirty="0"/>
              <a:t>』（</a:t>
            </a:r>
            <a:r>
              <a:rPr lang="en-US" altLang="ja-JP" dirty="0"/>
              <a:t>1913</a:t>
            </a:r>
            <a:r>
              <a:rPr lang="ja-JP" altLang="ja-JP" dirty="0"/>
              <a:t>）</a:t>
            </a:r>
            <a:endParaRPr lang="en-US" altLang="ja-JP" dirty="0"/>
          </a:p>
          <a:p>
            <a:pPr lvl="2"/>
            <a:r>
              <a:rPr lang="ja-JP" altLang="en-US" dirty="0"/>
              <a:t>人間の心 ＝ </a:t>
            </a:r>
            <a:r>
              <a:rPr lang="ja-JP" altLang="en-US" dirty="0">
                <a:solidFill>
                  <a:srgbClr val="FF0000"/>
                </a:solidFill>
              </a:rPr>
              <a:t>ブラックボックス</a:t>
            </a:r>
            <a:r>
              <a:rPr lang="ja-JP" altLang="en-US" dirty="0"/>
              <a:t>（心は科学の対象とならない）</a:t>
            </a:r>
          </a:p>
          <a:p>
            <a:pPr lvl="2"/>
            <a:r>
              <a:rPr lang="ja-JP" altLang="en-US" dirty="0"/>
              <a:t>内観法や，意識の言葉による分析は科学的意味がない！</a:t>
            </a:r>
            <a:endParaRPr lang="en-US" altLang="ja-JP" dirty="0"/>
          </a:p>
          <a:p>
            <a:pPr lvl="2"/>
            <a:r>
              <a:rPr lang="ja-JP" altLang="en-US" dirty="0"/>
              <a:t>心理学は，</a:t>
            </a:r>
            <a:r>
              <a:rPr lang="ja-JP" altLang="en-US" dirty="0">
                <a:solidFill>
                  <a:srgbClr val="FF0000"/>
                </a:solidFill>
              </a:rPr>
              <a:t>刺激</a:t>
            </a:r>
            <a:r>
              <a:rPr lang="ja-JP" altLang="en-US" dirty="0"/>
              <a:t>（</a:t>
            </a:r>
            <a:r>
              <a:rPr lang="en-US" altLang="ja-JP" dirty="0"/>
              <a:t>stimulus, </a:t>
            </a:r>
            <a:r>
              <a:rPr lang="en-US" altLang="ja-JP" dirty="0">
                <a:solidFill>
                  <a:srgbClr val="FF0000"/>
                </a:solidFill>
              </a:rPr>
              <a:t>S</a:t>
            </a:r>
            <a:r>
              <a:rPr lang="ja-JP" altLang="en-US" dirty="0"/>
              <a:t>） →</a:t>
            </a:r>
            <a:r>
              <a:rPr lang="ja-JP" altLang="en-US" dirty="0">
                <a:solidFill>
                  <a:srgbClr val="FF0000"/>
                </a:solidFill>
              </a:rPr>
              <a:t>反応</a:t>
            </a:r>
            <a:r>
              <a:rPr lang="ja-JP" altLang="en-US" dirty="0"/>
              <a:t>（</a:t>
            </a:r>
            <a:r>
              <a:rPr lang="en-US" altLang="ja-JP" dirty="0"/>
              <a:t>response, </a:t>
            </a:r>
            <a:r>
              <a:rPr lang="en-US" altLang="ja-JP" dirty="0">
                <a:solidFill>
                  <a:srgbClr val="FF0000"/>
                </a:solidFill>
              </a:rPr>
              <a:t>R</a:t>
            </a:r>
            <a:r>
              <a:rPr lang="en-US" altLang="ja-JP" dirty="0"/>
              <a:t>; </a:t>
            </a:r>
            <a:r>
              <a:rPr lang="ja-JP" altLang="en-US" dirty="0"/>
              <a:t>行動）の関係性のみを研究対象とするべき</a:t>
            </a:r>
          </a:p>
          <a:p>
            <a:r>
              <a:rPr kumimoji="1" lang="ja-JP" altLang="en-US" dirty="0"/>
              <a:t>そして</a:t>
            </a:r>
            <a:r>
              <a:rPr kumimoji="1" lang="en-US" altLang="ja-JP" dirty="0"/>
              <a:t>…</a:t>
            </a:r>
            <a:r>
              <a:rPr kumimoji="1" lang="ja-JP" altLang="en-US" dirty="0">
                <a:solidFill>
                  <a:srgbClr val="FF0000"/>
                </a:solidFill>
              </a:rPr>
              <a:t>認知心理学</a:t>
            </a:r>
            <a:r>
              <a:rPr kumimoji="1" lang="ja-JP" altLang="en-US" dirty="0"/>
              <a:t>が生まれた</a:t>
            </a:r>
            <a:endParaRPr kumimoji="1" lang="en-US" altLang="ja-JP" dirty="0"/>
          </a:p>
          <a:p>
            <a:pPr lvl="1"/>
            <a:r>
              <a:rPr lang="en-US" altLang="ja-JP" dirty="0">
                <a:solidFill>
                  <a:srgbClr val="FF0000"/>
                </a:solidFill>
              </a:rPr>
              <a:t>U.</a:t>
            </a:r>
            <a:r>
              <a:rPr lang="ja-JP" altLang="en-US" dirty="0">
                <a:solidFill>
                  <a:srgbClr val="FF0000"/>
                </a:solidFill>
              </a:rPr>
              <a:t>ナイサー</a:t>
            </a:r>
            <a:r>
              <a:rPr lang="en-US" altLang="ja-JP" dirty="0"/>
              <a:t>…『</a:t>
            </a:r>
            <a:r>
              <a:rPr lang="ja-JP" altLang="en-US" dirty="0">
                <a:solidFill>
                  <a:srgbClr val="FF0000"/>
                </a:solidFill>
              </a:rPr>
              <a:t>認知心理学</a:t>
            </a:r>
            <a:r>
              <a:rPr lang="en-US" altLang="ja-JP" dirty="0"/>
              <a:t>』</a:t>
            </a:r>
            <a:r>
              <a:rPr lang="ja-JP" altLang="en-US" dirty="0"/>
              <a:t>（</a:t>
            </a:r>
            <a:r>
              <a:rPr lang="en-US" altLang="ja-JP" dirty="0"/>
              <a:t>1967</a:t>
            </a:r>
            <a:r>
              <a:rPr lang="ja-JP" altLang="en-US" dirty="0"/>
              <a:t>）</a:t>
            </a:r>
            <a:endParaRPr lang="en-US" altLang="ja-JP" dirty="0"/>
          </a:p>
          <a:p>
            <a:pPr lvl="1"/>
            <a:r>
              <a:rPr kumimoji="1" lang="ja-JP" altLang="en-US" dirty="0"/>
              <a:t>心をブラックボックスととらえるのではなく，その中で行われている処理（</a:t>
            </a:r>
            <a:r>
              <a:rPr kumimoji="1" lang="ja-JP" altLang="en-US" dirty="0">
                <a:solidFill>
                  <a:srgbClr val="FF0000"/>
                </a:solidFill>
              </a:rPr>
              <a:t>プロセス</a:t>
            </a:r>
            <a:r>
              <a:rPr kumimoji="1" lang="ja-JP" altLang="en-US" dirty="0"/>
              <a:t>）を情報処理の観点から考えよう</a:t>
            </a:r>
            <a:endParaRPr kumimoji="1" lang="en-US" altLang="ja-JP" dirty="0"/>
          </a:p>
          <a:p>
            <a:pPr lvl="1"/>
            <a:r>
              <a:rPr lang="ja-JP" altLang="en-US" dirty="0">
                <a:solidFill>
                  <a:srgbClr val="FF0000"/>
                </a:solidFill>
              </a:rPr>
              <a:t>コンピュータ・アナロジー</a:t>
            </a:r>
            <a:r>
              <a:rPr lang="en-US" altLang="ja-JP" dirty="0"/>
              <a:t>…</a:t>
            </a:r>
            <a:r>
              <a:rPr lang="ja-JP" altLang="en-US" dirty="0"/>
              <a:t>人間もある種の「</a:t>
            </a:r>
            <a:r>
              <a:rPr lang="ja-JP" altLang="en-US" dirty="0">
                <a:solidFill>
                  <a:srgbClr val="FF0000"/>
                </a:solidFill>
              </a:rPr>
              <a:t>情報処理系</a:t>
            </a:r>
            <a:r>
              <a:rPr lang="ja-JP" altLang="en-US" dirty="0"/>
              <a:t>」とみなす</a:t>
            </a:r>
            <a:endParaRPr lang="en-US" altLang="ja-JP" dirty="0"/>
          </a:p>
          <a:p>
            <a:pPr lvl="2"/>
            <a:r>
              <a:rPr kumimoji="1" lang="ja-JP" altLang="en-US" dirty="0">
                <a:solidFill>
                  <a:srgbClr val="FF0000"/>
                </a:solidFill>
              </a:rPr>
              <a:t>ハードウェア</a:t>
            </a:r>
            <a:r>
              <a:rPr kumimoji="1" lang="ja-JP" altLang="en-US" dirty="0"/>
              <a:t>（コンピュータ）</a:t>
            </a:r>
            <a:r>
              <a:rPr kumimoji="1" lang="en-US" altLang="ja-JP" dirty="0"/>
              <a:t>…</a:t>
            </a:r>
            <a:r>
              <a:rPr kumimoji="1" lang="ja-JP" altLang="en-US" dirty="0"/>
              <a:t>人間では「脳」に相当</a:t>
            </a:r>
            <a:endParaRPr kumimoji="1" lang="en-US" altLang="ja-JP" dirty="0"/>
          </a:p>
          <a:p>
            <a:pPr lvl="2"/>
            <a:r>
              <a:rPr lang="ja-JP" altLang="en-US" dirty="0">
                <a:solidFill>
                  <a:srgbClr val="FF0000"/>
                </a:solidFill>
              </a:rPr>
              <a:t>ソフトウェア</a:t>
            </a:r>
            <a:r>
              <a:rPr lang="ja-JP" altLang="en-US" dirty="0"/>
              <a:t>（プログラムやデータ）</a:t>
            </a:r>
            <a:r>
              <a:rPr lang="en-US" altLang="ja-JP" dirty="0"/>
              <a:t>…</a:t>
            </a:r>
            <a:r>
              <a:rPr lang="ja-JP" altLang="en-US" dirty="0"/>
              <a:t>人間の「心」に相当</a:t>
            </a:r>
            <a:endParaRPr lang="en-US" altLang="ja-JP" dirty="0"/>
          </a:p>
          <a:p>
            <a:pPr lvl="2"/>
            <a:r>
              <a:rPr lang="ja-JP" altLang="ja-JP" dirty="0"/>
              <a:t>情報処理課題には，その課題を解くための手順（</a:t>
            </a:r>
            <a:r>
              <a:rPr lang="ja-JP" altLang="ja-JP" dirty="0">
                <a:solidFill>
                  <a:srgbClr val="FF0000"/>
                </a:solidFill>
              </a:rPr>
              <a:t>アルゴリズム</a:t>
            </a:r>
            <a:r>
              <a:rPr lang="ja-JP" altLang="ja-JP" dirty="0"/>
              <a:t>）が存在する</a:t>
            </a:r>
            <a:endParaRPr lang="en-US" altLang="ja-JP" dirty="0"/>
          </a:p>
          <a:p>
            <a:pPr lvl="3"/>
            <a:r>
              <a:rPr lang="ja-JP" altLang="ja-JP" dirty="0"/>
              <a:t>心のアルゴリズム（心</a:t>
            </a:r>
            <a:r>
              <a:rPr lang="ja-JP" altLang="en-US" dirty="0"/>
              <a:t>の中で行われている処理）</a:t>
            </a:r>
            <a:r>
              <a:rPr lang="ja-JP" altLang="ja-JP" dirty="0"/>
              <a:t>がわかれば，心の内側について知ることができる</a:t>
            </a:r>
            <a:r>
              <a:rPr lang="ja-JP" altLang="en-US" dirty="0"/>
              <a:t>し，コンピュータにも心をもたせることができるかもしれない</a:t>
            </a:r>
            <a:endParaRPr lang="en-US" altLang="ja-JP" dirty="0"/>
          </a:p>
        </p:txBody>
      </p:sp>
    </p:spTree>
    <p:extLst>
      <p:ext uri="{BB962C8B-B14F-4D97-AF65-F5344CB8AC3E}">
        <p14:creationId xmlns:p14="http://schemas.microsoft.com/office/powerpoint/2010/main" val="15706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kumimoji="1" lang="ja-JP" altLang="en-US" dirty="0"/>
              <a:t>授業計画</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10</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77500" lnSpcReduction="20000"/>
          </a:bodyPr>
          <a:lstStyle/>
          <a:p>
            <a:r>
              <a:rPr lang="ja-JP" altLang="en-US" dirty="0"/>
              <a:t>１．感覚・知覚・認知と心の関連</a:t>
            </a:r>
          </a:p>
          <a:p>
            <a:r>
              <a:rPr lang="ja-JP" altLang="en-US" dirty="0"/>
              <a:t>２．視覚のメカニズムと知覚の基本原理</a:t>
            </a:r>
          </a:p>
          <a:p>
            <a:r>
              <a:rPr lang="ja-JP" altLang="en-US" dirty="0"/>
              <a:t>３．聴覚のメカニズムと音声コミュニケーション</a:t>
            </a:r>
          </a:p>
          <a:p>
            <a:r>
              <a:rPr lang="ja-JP" altLang="en-US" dirty="0"/>
              <a:t>４．体性感覚・嗅覚・味覚とクロスモーダル知覚</a:t>
            </a:r>
          </a:p>
          <a:p>
            <a:r>
              <a:rPr lang="ja-JP" altLang="en-US" dirty="0"/>
              <a:t>５．知覚・認知の情報処理と注意</a:t>
            </a:r>
          </a:p>
          <a:p>
            <a:r>
              <a:rPr lang="ja-JP" altLang="en-US" dirty="0"/>
              <a:t>６．対象認知と顔認知</a:t>
            </a:r>
          </a:p>
          <a:p>
            <a:r>
              <a:rPr lang="ja-JP" altLang="en-US" dirty="0"/>
              <a:t>７．短期記憶（作業記憶）と情報の心的操作</a:t>
            </a:r>
          </a:p>
          <a:p>
            <a:r>
              <a:rPr lang="ja-JP" altLang="en-US" dirty="0"/>
              <a:t>８．長期記憶と情報の符号化・検索過程</a:t>
            </a:r>
          </a:p>
          <a:p>
            <a:r>
              <a:rPr lang="ja-JP" altLang="en-US" dirty="0"/>
              <a:t>９．知識の表象とネットワーク</a:t>
            </a:r>
          </a:p>
          <a:p>
            <a:r>
              <a:rPr lang="en-US" altLang="ja-JP" dirty="0"/>
              <a:t>10</a:t>
            </a:r>
            <a:r>
              <a:rPr lang="ja-JP" altLang="en-US" dirty="0" err="1"/>
              <a:t>．</a:t>
            </a:r>
            <a:r>
              <a:rPr lang="ja-JP" altLang="en-US" dirty="0"/>
              <a:t>思考（問題解決と推論）の過程</a:t>
            </a:r>
          </a:p>
          <a:p>
            <a:r>
              <a:rPr lang="en-US" altLang="ja-JP" dirty="0"/>
              <a:t>11</a:t>
            </a:r>
            <a:r>
              <a:rPr lang="ja-JP" altLang="en-US" dirty="0" err="1"/>
              <a:t>．</a:t>
            </a:r>
            <a:r>
              <a:rPr lang="ja-JP" altLang="en-US" dirty="0"/>
              <a:t>感覚受容器の障害とそれにかかわる心理的問題</a:t>
            </a:r>
          </a:p>
          <a:p>
            <a:r>
              <a:rPr lang="en-US" altLang="ja-JP" dirty="0"/>
              <a:t>12</a:t>
            </a:r>
            <a:r>
              <a:rPr lang="ja-JP" altLang="en-US" dirty="0" err="1"/>
              <a:t>．</a:t>
            </a:r>
            <a:r>
              <a:rPr lang="ja-JP" altLang="en-US" dirty="0"/>
              <a:t>高次脳機能障害におけるさまざまな失認症状</a:t>
            </a:r>
          </a:p>
          <a:p>
            <a:r>
              <a:rPr lang="en-US" altLang="ja-JP" dirty="0"/>
              <a:t>13</a:t>
            </a:r>
            <a:r>
              <a:rPr lang="ja-JP" altLang="en-US" dirty="0" err="1"/>
              <a:t>．</a:t>
            </a:r>
            <a:r>
              <a:rPr lang="ja-JP" altLang="en-US" dirty="0"/>
              <a:t>高次脳機能障害における記憶と遂行機能の障害</a:t>
            </a:r>
          </a:p>
          <a:p>
            <a:r>
              <a:rPr lang="en-US" altLang="ja-JP" dirty="0"/>
              <a:t>14</a:t>
            </a:r>
            <a:r>
              <a:rPr lang="ja-JP" altLang="en-US" dirty="0" err="1"/>
              <a:t>．</a:t>
            </a:r>
            <a:r>
              <a:rPr lang="ja-JP" altLang="en-US" dirty="0"/>
              <a:t>発達障害・認知症と知覚・認知の障害</a:t>
            </a:r>
          </a:p>
          <a:p>
            <a:r>
              <a:rPr lang="en-US" altLang="ja-JP" dirty="0"/>
              <a:t>15</a:t>
            </a:r>
            <a:r>
              <a:rPr lang="ja-JP" altLang="en-US" dirty="0" err="1"/>
              <a:t>．</a:t>
            </a:r>
            <a:r>
              <a:rPr lang="ja-JP" altLang="en-US" dirty="0"/>
              <a:t>精神障害と認知・思考過程の障害</a:t>
            </a:r>
            <a:endParaRPr kumimoji="1" lang="ja-JP" altLang="en-US" dirty="0"/>
          </a:p>
        </p:txBody>
      </p:sp>
    </p:spTree>
    <p:extLst>
      <p:ext uri="{BB962C8B-B14F-4D97-AF65-F5344CB8AC3E}">
        <p14:creationId xmlns:p14="http://schemas.microsoft.com/office/powerpoint/2010/main" val="1955798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kumimoji="1" lang="ja-JP" altLang="en-US" dirty="0"/>
              <a:t>評価等について</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11</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77500" lnSpcReduction="20000"/>
          </a:bodyPr>
          <a:lstStyle/>
          <a:p>
            <a:r>
              <a:rPr kumimoji="1" lang="ja-JP" altLang="en-US" dirty="0"/>
              <a:t>評価の方法</a:t>
            </a:r>
            <a:endParaRPr kumimoji="1" lang="en-US" altLang="ja-JP" dirty="0"/>
          </a:p>
          <a:p>
            <a:pPr lvl="1"/>
            <a:r>
              <a:rPr lang="ja-JP" altLang="en-US" dirty="0"/>
              <a:t>毎回の授業内容に関する質問・感想を含む</a:t>
            </a:r>
            <a:r>
              <a:rPr lang="ja-JP" altLang="en-US" dirty="0">
                <a:solidFill>
                  <a:srgbClr val="FF0000"/>
                </a:solidFill>
              </a:rPr>
              <a:t>授業への参加状況</a:t>
            </a:r>
            <a:r>
              <a:rPr lang="ja-JP" altLang="en-US" dirty="0"/>
              <a:t>（</a:t>
            </a:r>
            <a:r>
              <a:rPr lang="en-US" altLang="ja-JP" dirty="0">
                <a:solidFill>
                  <a:srgbClr val="FF0000"/>
                </a:solidFill>
              </a:rPr>
              <a:t>20%</a:t>
            </a:r>
            <a:r>
              <a:rPr lang="ja-JP" altLang="en-US" dirty="0"/>
              <a:t>；毎回の感想・質問＋理解度チェックテスト），および</a:t>
            </a:r>
            <a:r>
              <a:rPr lang="ja-JP" altLang="en-US" dirty="0">
                <a:solidFill>
                  <a:srgbClr val="FF0000"/>
                </a:solidFill>
              </a:rPr>
              <a:t>期末試験の成績</a:t>
            </a:r>
            <a:r>
              <a:rPr lang="ja-JP" altLang="en-US" dirty="0"/>
              <a:t>（</a:t>
            </a:r>
            <a:r>
              <a:rPr lang="en-US" altLang="ja-JP" dirty="0">
                <a:solidFill>
                  <a:srgbClr val="FF0000"/>
                </a:solidFill>
              </a:rPr>
              <a:t>80%</a:t>
            </a:r>
            <a:r>
              <a:rPr lang="ja-JP" altLang="en-US" dirty="0"/>
              <a:t>）を総合して評価</a:t>
            </a:r>
            <a:endParaRPr lang="en-US" altLang="ja-JP" dirty="0"/>
          </a:p>
          <a:p>
            <a:pPr lvl="1"/>
            <a:r>
              <a:rPr lang="ja-JP" altLang="en-US" dirty="0"/>
              <a:t>期末試験は選択式の問題で行う</a:t>
            </a:r>
            <a:endParaRPr lang="en-US" altLang="ja-JP" dirty="0"/>
          </a:p>
          <a:p>
            <a:pPr lvl="2"/>
            <a:r>
              <a:rPr lang="ja-JP" altLang="en-US" dirty="0"/>
              <a:t>期末試験の前に授業内で理解度チェックテストを行う（３回を予定）</a:t>
            </a:r>
            <a:endParaRPr lang="en-US" altLang="ja-JP" dirty="0"/>
          </a:p>
          <a:p>
            <a:pPr lvl="1"/>
            <a:r>
              <a:rPr lang="ja-JP" altLang="en-US" dirty="0"/>
              <a:t>試験時の資料持ち込みは不可</a:t>
            </a:r>
            <a:endParaRPr lang="en-US" altLang="ja-JP" dirty="0"/>
          </a:p>
          <a:p>
            <a:pPr lvl="2"/>
            <a:r>
              <a:rPr lang="ja-JP" altLang="en-US" dirty="0"/>
              <a:t>そのかわり，期末試験は理解度チェックとほぼ同じ問題</a:t>
            </a:r>
            <a:endParaRPr lang="en-US" altLang="ja-JP" dirty="0"/>
          </a:p>
          <a:p>
            <a:r>
              <a:rPr kumimoji="1" lang="ja-JP" altLang="en-US" dirty="0"/>
              <a:t>テキスト・教材など</a:t>
            </a:r>
            <a:endParaRPr kumimoji="1" lang="en-US" altLang="ja-JP" dirty="0"/>
          </a:p>
          <a:p>
            <a:pPr lvl="1"/>
            <a:r>
              <a:rPr lang="ja-JP" altLang="en-US" dirty="0"/>
              <a:t>資料（スライドコピー）を配布</a:t>
            </a:r>
            <a:endParaRPr lang="en-US" altLang="ja-JP" dirty="0"/>
          </a:p>
          <a:p>
            <a:pPr lvl="1"/>
            <a:r>
              <a:rPr kumimoji="1" lang="ja-JP" altLang="en-US" dirty="0"/>
              <a:t>資料は</a:t>
            </a:r>
            <a:r>
              <a:rPr kumimoji="1" lang="en-US" altLang="ja-JP" dirty="0" err="1"/>
              <a:t>Hiway</a:t>
            </a:r>
            <a:r>
              <a:rPr kumimoji="1" lang="ja-JP" altLang="en-US" dirty="0"/>
              <a:t>からダウンロード可能</a:t>
            </a:r>
            <a:endParaRPr kumimoji="1" lang="en-US" altLang="ja-JP" dirty="0"/>
          </a:p>
          <a:p>
            <a:pPr lvl="2"/>
            <a:r>
              <a:rPr lang="ja-JP" altLang="en-US" dirty="0"/>
              <a:t>「クラスプロファイル」→「曜日・授業名」→「授業資料」</a:t>
            </a:r>
            <a:endParaRPr lang="en-US" altLang="ja-JP" dirty="0"/>
          </a:p>
          <a:p>
            <a:r>
              <a:rPr kumimoji="1" lang="ja-JP" altLang="en-US" dirty="0"/>
              <a:t>参考図書（授業のネタ＆おすすめの本）</a:t>
            </a:r>
            <a:endParaRPr kumimoji="1" lang="en-US" altLang="ja-JP" dirty="0"/>
          </a:p>
          <a:p>
            <a:pPr lvl="1"/>
            <a:r>
              <a:rPr lang="ja-JP" altLang="en-US" dirty="0"/>
              <a:t>御領 謙・菊地 正・江草 浩幸（</a:t>
            </a:r>
            <a:r>
              <a:rPr lang="en-US" altLang="ja-JP" dirty="0"/>
              <a:t>1993</a:t>
            </a:r>
            <a:r>
              <a:rPr lang="ja-JP" altLang="en-US" dirty="0"/>
              <a:t>）認知心理学への招待</a:t>
            </a:r>
            <a:r>
              <a:rPr lang="en-US" altLang="ja-JP" dirty="0"/>
              <a:t>―</a:t>
            </a:r>
            <a:r>
              <a:rPr lang="ja-JP" altLang="en-US" dirty="0"/>
              <a:t>心の働きとしくみを探る</a:t>
            </a:r>
            <a:r>
              <a:rPr lang="en-US" altLang="ja-JP" dirty="0"/>
              <a:t>―</a:t>
            </a:r>
            <a:r>
              <a:rPr lang="ja-JP" altLang="en-US" dirty="0"/>
              <a:t>　サイエンス社</a:t>
            </a:r>
          </a:p>
          <a:p>
            <a:pPr lvl="1"/>
            <a:r>
              <a:rPr lang="ja-JP" altLang="en-US" dirty="0"/>
              <a:t>道又 爾・北崎 充晃・大久保 街亜・今井 久登・山川 恵子・黒沢 学（</a:t>
            </a:r>
            <a:r>
              <a:rPr lang="en-US" altLang="ja-JP" dirty="0"/>
              <a:t>2011</a:t>
            </a:r>
            <a:r>
              <a:rPr lang="ja-JP" altLang="en-US" dirty="0"/>
              <a:t>）．認知心理学</a:t>
            </a:r>
            <a:r>
              <a:rPr lang="en-US" altLang="ja-JP" dirty="0"/>
              <a:t>―</a:t>
            </a:r>
            <a:r>
              <a:rPr lang="ja-JP" altLang="en-US" dirty="0"/>
              <a:t>知のアーキテクチャを探る</a:t>
            </a:r>
            <a:r>
              <a:rPr lang="en-US" altLang="ja-JP" dirty="0"/>
              <a:t>―</a:t>
            </a:r>
            <a:r>
              <a:rPr lang="ja-JP" altLang="en-US" dirty="0"/>
              <a:t>（新版）　有斐閣アルマ</a:t>
            </a:r>
          </a:p>
          <a:p>
            <a:pPr lvl="1"/>
            <a:r>
              <a:rPr lang="ja-JP" altLang="en-US" dirty="0"/>
              <a:t>日本認知心理学会</a:t>
            </a:r>
            <a:r>
              <a:rPr lang="en-US" altLang="ja-JP" dirty="0"/>
              <a:t>(</a:t>
            </a:r>
            <a:r>
              <a:rPr lang="ja-JP" altLang="en-US" dirty="0"/>
              <a:t>編</a:t>
            </a:r>
            <a:r>
              <a:rPr lang="en-US" altLang="ja-JP" dirty="0"/>
              <a:t>)</a:t>
            </a:r>
            <a:r>
              <a:rPr lang="ja-JP" altLang="en-US" dirty="0"/>
              <a:t>（</a:t>
            </a:r>
            <a:r>
              <a:rPr lang="en-US" altLang="ja-JP" dirty="0"/>
              <a:t>2013</a:t>
            </a:r>
            <a:r>
              <a:rPr lang="ja-JP" altLang="en-US" dirty="0"/>
              <a:t>）．認知心理学ハンドブック　有斐閣ブックス</a:t>
            </a:r>
            <a:endParaRPr lang="en-US" altLang="ja-JP" dirty="0"/>
          </a:p>
        </p:txBody>
      </p:sp>
    </p:spTree>
    <p:extLst>
      <p:ext uri="{BB962C8B-B14F-4D97-AF65-F5344CB8AC3E}">
        <p14:creationId xmlns:p14="http://schemas.microsoft.com/office/powerpoint/2010/main" val="8273069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kumimoji="1" lang="ja-JP" altLang="en-US" dirty="0"/>
              <a:t>出欠席のルール</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kumimoji="1" lang="ja-JP" altLang="en-US" smtClean="0"/>
              <a:pPr/>
              <a:t>12</a:t>
            </a:fld>
            <a:endParaRPr kumimoji="1"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70000" lnSpcReduction="20000"/>
          </a:bodyPr>
          <a:lstStyle/>
          <a:p>
            <a:r>
              <a:rPr kumimoji="1" lang="ja-JP" altLang="en-US" dirty="0"/>
              <a:t>出席カード</a:t>
            </a:r>
            <a:endParaRPr kumimoji="1" lang="en-US" altLang="ja-JP" dirty="0"/>
          </a:p>
          <a:p>
            <a:pPr lvl="1"/>
            <a:r>
              <a:rPr lang="ja-JP" altLang="en-US" dirty="0"/>
              <a:t>授業開始時に配布</a:t>
            </a:r>
            <a:r>
              <a:rPr lang="en-US" altLang="ja-JP" dirty="0"/>
              <a:t>…</a:t>
            </a:r>
            <a:r>
              <a:rPr lang="ja-JP" altLang="en-US" dirty="0"/>
              <a:t>学生番号と名前を記入</a:t>
            </a:r>
            <a:endParaRPr lang="en-US" altLang="ja-JP" dirty="0"/>
          </a:p>
          <a:p>
            <a:pPr lvl="1"/>
            <a:r>
              <a:rPr lang="ja-JP" altLang="en-US" dirty="0"/>
              <a:t>授業の感想・質問を書いて終了時に提出</a:t>
            </a:r>
            <a:endParaRPr lang="en-US" altLang="ja-JP" dirty="0"/>
          </a:p>
          <a:p>
            <a:pPr lvl="2"/>
            <a:r>
              <a:rPr lang="ja-JP" altLang="en-US" dirty="0"/>
              <a:t>感想・質問については翌週の授業でコメント</a:t>
            </a:r>
            <a:endParaRPr lang="en-US" altLang="ja-JP" dirty="0"/>
          </a:p>
          <a:p>
            <a:pPr lvl="2"/>
            <a:r>
              <a:rPr lang="ja-JP" altLang="en-US" dirty="0"/>
              <a:t>受講態度に問題があるときは出席カードを没収</a:t>
            </a:r>
            <a:endParaRPr lang="en-US" altLang="ja-JP" dirty="0"/>
          </a:p>
          <a:p>
            <a:r>
              <a:rPr kumimoji="1" lang="ja-JP" altLang="en-US" dirty="0"/>
              <a:t>遅刻について</a:t>
            </a:r>
            <a:endParaRPr kumimoji="1" lang="en-US" altLang="ja-JP" dirty="0"/>
          </a:p>
          <a:p>
            <a:pPr lvl="1"/>
            <a:r>
              <a:rPr kumimoji="1" lang="en-US" altLang="ja-JP" dirty="0"/>
              <a:t>20</a:t>
            </a:r>
            <a:r>
              <a:rPr kumimoji="1" lang="ja-JP" altLang="en-US" dirty="0"/>
              <a:t>分までは遅刻として認める</a:t>
            </a:r>
            <a:endParaRPr kumimoji="1" lang="en-US" altLang="ja-JP" dirty="0"/>
          </a:p>
          <a:p>
            <a:pPr lvl="1"/>
            <a:r>
              <a:rPr lang="en-US" altLang="ja-JP" dirty="0"/>
              <a:t>20</a:t>
            </a:r>
            <a:r>
              <a:rPr lang="ja-JP" altLang="en-US" dirty="0"/>
              <a:t>分を超えると欠席扱い</a:t>
            </a:r>
            <a:endParaRPr lang="en-US" altLang="ja-JP" dirty="0"/>
          </a:p>
          <a:p>
            <a:pPr lvl="1"/>
            <a:r>
              <a:rPr kumimoji="1" lang="ja-JP" altLang="en-US" dirty="0"/>
              <a:t>３回の遅刻 </a:t>
            </a:r>
            <a:r>
              <a:rPr lang="ja-JP" altLang="en-US" dirty="0"/>
              <a:t>＝ １回の欠席となる</a:t>
            </a:r>
            <a:endParaRPr lang="en-US" altLang="ja-JP" dirty="0"/>
          </a:p>
          <a:p>
            <a:pPr lvl="1"/>
            <a:r>
              <a:rPr kumimoji="1" lang="ja-JP" altLang="en-US" dirty="0"/>
              <a:t>交通機関の遅れ</a:t>
            </a:r>
            <a:r>
              <a:rPr kumimoji="1" lang="en-US" altLang="ja-JP" dirty="0"/>
              <a:t>…</a:t>
            </a:r>
            <a:r>
              <a:rPr kumimoji="1" lang="ja-JP" altLang="en-US" dirty="0"/>
              <a:t>「遅延証明書」を提出すれば</a:t>
            </a:r>
            <a:r>
              <a:rPr lang="ja-JP" altLang="en-US" dirty="0"/>
              <a:t>遅刻にならない（余白部分に学生番号と名前を書いて出席カードと一緒に提出）</a:t>
            </a:r>
            <a:endParaRPr lang="en-US" altLang="ja-JP" dirty="0"/>
          </a:p>
          <a:p>
            <a:r>
              <a:rPr kumimoji="1" lang="ja-JP" altLang="en-US" dirty="0"/>
              <a:t>欠席について</a:t>
            </a:r>
            <a:endParaRPr kumimoji="1" lang="en-US" altLang="ja-JP" dirty="0"/>
          </a:p>
          <a:p>
            <a:pPr lvl="1"/>
            <a:r>
              <a:rPr lang="ja-JP" altLang="en-US" dirty="0"/>
              <a:t>欠席した場合は，学生支援室にある「欠席届」を１週間以内（翌週の授業まで）に提出</a:t>
            </a:r>
            <a:endParaRPr lang="en-US" altLang="ja-JP" dirty="0"/>
          </a:p>
          <a:p>
            <a:pPr lvl="1"/>
            <a:r>
              <a:rPr kumimoji="1" lang="ja-JP" altLang="en-US" dirty="0"/>
              <a:t>欠席が授業回数の</a:t>
            </a:r>
            <a:r>
              <a:rPr kumimoji="1" lang="en-US" altLang="ja-JP" dirty="0"/>
              <a:t>1/3</a:t>
            </a:r>
            <a:r>
              <a:rPr kumimoji="1" lang="ja-JP" altLang="en-US" dirty="0"/>
              <a:t>を超えた</a:t>
            </a:r>
            <a:r>
              <a:rPr lang="ja-JP" altLang="en-US" dirty="0"/>
              <a:t>場合は原則として成績</a:t>
            </a:r>
            <a:r>
              <a:rPr kumimoji="1" lang="ja-JP" altLang="en-US" dirty="0"/>
              <a:t>評価はもらえない</a:t>
            </a:r>
            <a:endParaRPr kumimoji="1" lang="en-US" altLang="ja-JP" dirty="0"/>
          </a:p>
          <a:p>
            <a:pPr lvl="1"/>
            <a:r>
              <a:rPr lang="ja-JP" altLang="en-US" dirty="0"/>
              <a:t>「公欠」の事由がある場合は，学生支援室に公欠届を出す</a:t>
            </a:r>
            <a:endParaRPr lang="en-US" altLang="ja-JP" dirty="0"/>
          </a:p>
          <a:p>
            <a:r>
              <a:rPr kumimoji="1" lang="ja-JP" altLang="en-US" dirty="0"/>
              <a:t>その他</a:t>
            </a:r>
            <a:endParaRPr kumimoji="1" lang="en-US" altLang="ja-JP" dirty="0"/>
          </a:p>
          <a:p>
            <a:pPr lvl="1"/>
            <a:r>
              <a:rPr lang="ja-JP" altLang="en-US" dirty="0"/>
              <a:t>授業中，特別な事情で（トイレなど）どうしても一時退室する必要がある場合は，教員側の出入り口から事情を伝えた上で出入りする</a:t>
            </a:r>
            <a:endParaRPr kumimoji="1" lang="en-US" altLang="ja-JP" dirty="0"/>
          </a:p>
        </p:txBody>
      </p:sp>
    </p:spTree>
    <p:extLst>
      <p:ext uri="{BB962C8B-B14F-4D97-AF65-F5344CB8AC3E}">
        <p14:creationId xmlns:p14="http://schemas.microsoft.com/office/powerpoint/2010/main" val="419199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lang="ja-JP" altLang="en-US" dirty="0"/>
              <a:t>授業の到達目標</a:t>
            </a:r>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lang="ja-JP" altLang="en-US" smtClean="0"/>
              <a:pPr/>
              <a:t>13</a:t>
            </a:fld>
            <a:endParaRPr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70000" lnSpcReduction="20000"/>
          </a:bodyPr>
          <a:lstStyle/>
          <a:p>
            <a:r>
              <a:rPr lang="ja-JP" altLang="en-US" dirty="0"/>
              <a:t>人の感覚・知覚等の機序及びその障害について，理解し説明できる。</a:t>
            </a:r>
            <a:endParaRPr lang="en-US" altLang="ja-JP" dirty="0"/>
          </a:p>
          <a:p>
            <a:pPr lvl="1"/>
            <a:r>
              <a:rPr lang="ja-JP" altLang="en-US" dirty="0"/>
              <a:t>視覚はどのような仕組みで成立しているの？</a:t>
            </a:r>
            <a:endParaRPr lang="en-US" altLang="ja-JP" dirty="0"/>
          </a:p>
          <a:p>
            <a:pPr lvl="1"/>
            <a:r>
              <a:rPr lang="ja-JP" altLang="en-US" dirty="0"/>
              <a:t>聴覚はどのような仕組みで成立しているの？</a:t>
            </a:r>
            <a:endParaRPr lang="en-US" altLang="ja-JP" dirty="0"/>
          </a:p>
          <a:p>
            <a:pPr lvl="1"/>
            <a:r>
              <a:rPr lang="ja-JP" altLang="en-US" dirty="0"/>
              <a:t>皮膚感覚，味覚，嗅覚は？</a:t>
            </a:r>
            <a:endParaRPr lang="en-US" altLang="ja-JP" dirty="0"/>
          </a:p>
          <a:p>
            <a:pPr lvl="1"/>
            <a:r>
              <a:rPr lang="ja-JP" altLang="en-US" dirty="0"/>
              <a:t>視覚・聴覚など感覚の障害にはどんなものがあって，心理的にどんな問題を引き起こすの？</a:t>
            </a:r>
          </a:p>
          <a:p>
            <a:r>
              <a:rPr lang="ja-JP" altLang="en-US" dirty="0"/>
              <a:t>人の認知・思考等の機序及びその障害について，理解し説明できる。</a:t>
            </a:r>
            <a:endParaRPr lang="en-US" altLang="ja-JP" dirty="0"/>
          </a:p>
          <a:p>
            <a:pPr lvl="1"/>
            <a:r>
              <a:rPr lang="ja-JP" altLang="en-US" dirty="0"/>
              <a:t>記憶はどんな仕組みになっているの？</a:t>
            </a:r>
            <a:endParaRPr lang="en-US" altLang="ja-JP" dirty="0"/>
          </a:p>
          <a:p>
            <a:pPr lvl="1"/>
            <a:r>
              <a:rPr lang="ja-JP" altLang="en-US" dirty="0"/>
              <a:t>注意はどんな働きをもっているの？</a:t>
            </a:r>
            <a:endParaRPr lang="en-US" altLang="ja-JP" dirty="0"/>
          </a:p>
          <a:p>
            <a:pPr lvl="1"/>
            <a:r>
              <a:rPr lang="ja-JP" altLang="en-US" dirty="0"/>
              <a:t>思考について，これまでにどんな研究があるの？</a:t>
            </a:r>
            <a:endParaRPr lang="en-US" altLang="ja-JP" dirty="0"/>
          </a:p>
          <a:p>
            <a:pPr lvl="1"/>
            <a:r>
              <a:rPr lang="ja-JP" altLang="en-US" dirty="0"/>
              <a:t>認知の障害とはどういうもので，心理的にどんな問題を引き起こすの？</a:t>
            </a:r>
            <a:endParaRPr lang="en-US" altLang="ja-JP" dirty="0"/>
          </a:p>
          <a:p>
            <a:r>
              <a:rPr lang="ja-JP" altLang="en-US" dirty="0"/>
              <a:t>知覚・認知に関わるさまざまな事象を情報処理という視点から理解できる。</a:t>
            </a:r>
            <a:endParaRPr lang="en-US" altLang="ja-JP" dirty="0"/>
          </a:p>
          <a:p>
            <a:pPr lvl="1"/>
            <a:r>
              <a:rPr lang="ja-JP" altLang="en-US" dirty="0"/>
              <a:t>知覚や認知の裏で，脳ではどんな情報処理が行われているの？</a:t>
            </a:r>
          </a:p>
          <a:p>
            <a:r>
              <a:rPr lang="ja-JP" altLang="en-US" dirty="0"/>
              <a:t>日常の人の行動やコミュニケーションを知覚・認知の視点から理解できる。</a:t>
            </a:r>
            <a:endParaRPr lang="en-US" altLang="ja-JP" dirty="0"/>
          </a:p>
          <a:p>
            <a:pPr lvl="1"/>
            <a:r>
              <a:rPr lang="ja-JP" altLang="en-US" dirty="0"/>
              <a:t>コミュニケーションではどんな情報がやり取りされていて，どんなときにコミュニケーションがむずかしくなるの？</a:t>
            </a:r>
          </a:p>
          <a:p>
            <a:r>
              <a:rPr lang="ja-JP" altLang="en-US" dirty="0"/>
              <a:t>脳機能の異常に基づく障害や疾患の背景にある認知機能障害を理解できる。</a:t>
            </a:r>
            <a:endParaRPr lang="en-US" altLang="ja-JP" dirty="0"/>
          </a:p>
          <a:p>
            <a:pPr lvl="1"/>
            <a:r>
              <a:rPr lang="ja-JP" altLang="en-US" dirty="0"/>
              <a:t>発達障害や認知症，高次脳機能障害の患者さんの脳ではどんな認知の問題が生じているの？</a:t>
            </a:r>
            <a:endParaRPr lang="en-US" altLang="ja-JP" dirty="0"/>
          </a:p>
        </p:txBody>
      </p:sp>
    </p:spTree>
    <p:extLst>
      <p:ext uri="{BB962C8B-B14F-4D97-AF65-F5344CB8AC3E}">
        <p14:creationId xmlns:p14="http://schemas.microsoft.com/office/powerpoint/2010/main" val="1281311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5F5A07-DEF4-4AFA-92CC-04642BF71146}"/>
              </a:ext>
            </a:extLst>
          </p:cNvPr>
          <p:cNvSpPr>
            <a:spLocks noGrp="1"/>
          </p:cNvSpPr>
          <p:nvPr>
            <p:ph type="title"/>
          </p:nvPr>
        </p:nvSpPr>
        <p:spPr/>
        <p:txBody>
          <a:bodyPr/>
          <a:lstStyle/>
          <a:p>
            <a:r>
              <a:rPr lang="ja-JP" altLang="en-US"/>
              <a:t>その他の情報</a:t>
            </a:r>
            <a:endParaRPr lang="ja-JP" altLang="en-US" dirty="0"/>
          </a:p>
        </p:txBody>
      </p:sp>
      <p:sp>
        <p:nvSpPr>
          <p:cNvPr id="3" name="スライド番号プレースホルダー 2">
            <a:extLst>
              <a:ext uri="{FF2B5EF4-FFF2-40B4-BE49-F238E27FC236}">
                <a16:creationId xmlns:a16="http://schemas.microsoft.com/office/drawing/2014/main" id="{24E5C900-B2C4-48C2-A53F-4A03C259D784}"/>
              </a:ext>
            </a:extLst>
          </p:cNvPr>
          <p:cNvSpPr>
            <a:spLocks noGrp="1"/>
          </p:cNvSpPr>
          <p:nvPr>
            <p:ph type="sldNum" sz="quarter" idx="12"/>
          </p:nvPr>
        </p:nvSpPr>
        <p:spPr/>
        <p:txBody>
          <a:bodyPr/>
          <a:lstStyle/>
          <a:p>
            <a:fld id="{D5300194-C96A-4E17-8161-A44A29ADF4E8}" type="slidenum">
              <a:rPr lang="ja-JP" altLang="en-US" smtClean="0"/>
              <a:pPr/>
              <a:t>14</a:t>
            </a:fld>
            <a:endParaRPr lang="ja-JP" altLang="en-US" dirty="0"/>
          </a:p>
        </p:txBody>
      </p:sp>
      <p:sp>
        <p:nvSpPr>
          <p:cNvPr id="4" name="コンテンツ プレースホルダー 3">
            <a:extLst>
              <a:ext uri="{FF2B5EF4-FFF2-40B4-BE49-F238E27FC236}">
                <a16:creationId xmlns:a16="http://schemas.microsoft.com/office/drawing/2014/main" id="{F8F48217-B976-4389-BF0D-8DC263EAA11E}"/>
              </a:ext>
            </a:extLst>
          </p:cNvPr>
          <p:cNvSpPr>
            <a:spLocks noGrp="1"/>
          </p:cNvSpPr>
          <p:nvPr>
            <p:ph sz="quarter" idx="1"/>
          </p:nvPr>
        </p:nvSpPr>
        <p:spPr/>
        <p:txBody>
          <a:bodyPr>
            <a:normAutofit fontScale="92500" lnSpcReduction="20000"/>
          </a:bodyPr>
          <a:lstStyle/>
          <a:p>
            <a:r>
              <a:rPr lang="ja-JP" altLang="en-US" dirty="0"/>
              <a:t>吉田との連絡方法</a:t>
            </a:r>
            <a:endParaRPr lang="en-US" altLang="ja-JP" dirty="0"/>
          </a:p>
          <a:p>
            <a:pPr lvl="1"/>
            <a:r>
              <a:rPr lang="ja-JP" altLang="en-US" dirty="0"/>
              <a:t>研究室（</a:t>
            </a:r>
            <a:r>
              <a:rPr lang="en-US" altLang="ja-JP" dirty="0"/>
              <a:t>07401</a:t>
            </a:r>
            <a:r>
              <a:rPr lang="ja-JP" altLang="en-US" dirty="0"/>
              <a:t>室）にはほとんどいないので，用があるときは</a:t>
            </a:r>
            <a:r>
              <a:rPr lang="ja-JP" altLang="en-US" dirty="0">
                <a:solidFill>
                  <a:srgbClr val="FF0000"/>
                </a:solidFill>
              </a:rPr>
              <a:t>心理実験室１</a:t>
            </a:r>
            <a:r>
              <a:rPr lang="ja-JP" altLang="en-US" dirty="0"/>
              <a:t>（</a:t>
            </a:r>
            <a:r>
              <a:rPr lang="en-US" altLang="ja-JP" dirty="0">
                <a:solidFill>
                  <a:srgbClr val="FF0000"/>
                </a:solidFill>
              </a:rPr>
              <a:t>10401</a:t>
            </a:r>
            <a:r>
              <a:rPr lang="ja-JP" altLang="en-US" dirty="0">
                <a:solidFill>
                  <a:srgbClr val="FF0000"/>
                </a:solidFill>
              </a:rPr>
              <a:t>室</a:t>
            </a:r>
            <a:r>
              <a:rPr lang="ja-JP" altLang="en-US" dirty="0"/>
              <a:t>）を訪ねてみる</a:t>
            </a:r>
            <a:endParaRPr lang="en-US" altLang="ja-JP" dirty="0"/>
          </a:p>
          <a:p>
            <a:pPr lvl="2"/>
            <a:r>
              <a:rPr lang="ja-JP" altLang="en-US" dirty="0"/>
              <a:t>いつも誰か（ゼミの学生とか）がいることが多いけど，どうぞ気軽に入ってきてください </a:t>
            </a:r>
            <a:r>
              <a:rPr lang="en-US" altLang="ja-JP" dirty="0"/>
              <a:t>(^^)</a:t>
            </a:r>
          </a:p>
          <a:p>
            <a:pPr lvl="1"/>
            <a:r>
              <a:rPr lang="ja-JP" altLang="en-US" dirty="0"/>
              <a:t>メールでの連絡は，</a:t>
            </a:r>
            <a:r>
              <a:rPr lang="en-US" altLang="ja-JP" dirty="0"/>
              <a:t>hyoshida@hijiyama-u.ac.jp </a:t>
            </a:r>
            <a:r>
              <a:rPr lang="ja-JP" altLang="en-US" dirty="0"/>
              <a:t>へ</a:t>
            </a:r>
            <a:endParaRPr lang="en-US" altLang="ja-JP" dirty="0"/>
          </a:p>
          <a:p>
            <a:pPr lvl="2"/>
            <a:r>
              <a:rPr lang="ja-JP" altLang="en-US" dirty="0"/>
              <a:t>携帯メールは大学からのメールが届く設定にしておいてください</a:t>
            </a:r>
            <a:endParaRPr lang="en-US" altLang="ja-JP" dirty="0"/>
          </a:p>
          <a:p>
            <a:r>
              <a:rPr lang="ja-JP" altLang="en-US" dirty="0"/>
              <a:t>この授業を実りあるものにするために</a:t>
            </a:r>
            <a:endParaRPr lang="en-US" altLang="ja-JP" dirty="0"/>
          </a:p>
          <a:p>
            <a:pPr lvl="1"/>
            <a:r>
              <a:rPr lang="ja-JP" altLang="en-US" dirty="0"/>
              <a:t>多くの人は「見る」や「聞く」ことと「心」を関連づけて考えようとはしない（単に目や耳の問題としか考えていない）</a:t>
            </a:r>
            <a:endParaRPr lang="en-US" altLang="ja-JP" dirty="0"/>
          </a:p>
          <a:p>
            <a:pPr lvl="1"/>
            <a:r>
              <a:rPr lang="ja-JP" altLang="en-US" dirty="0"/>
              <a:t>しかし</a:t>
            </a:r>
            <a:r>
              <a:rPr lang="en-US" altLang="ja-JP" dirty="0"/>
              <a:t>…</a:t>
            </a:r>
            <a:r>
              <a:rPr lang="ja-JP" altLang="en-US" dirty="0"/>
              <a:t>「見る」や「聞く」というような単純な行為の背景にも，人が進化の過程で身につけてきた脳の賢い（知的な）仕組みが存在する</a:t>
            </a:r>
            <a:endParaRPr lang="en-US" altLang="ja-JP" dirty="0"/>
          </a:p>
          <a:p>
            <a:r>
              <a:rPr lang="ja-JP" altLang="en-US" dirty="0"/>
              <a:t>授業では</a:t>
            </a:r>
          </a:p>
          <a:p>
            <a:pPr lvl="1"/>
            <a:r>
              <a:rPr lang="ja-JP" altLang="en-US" dirty="0"/>
              <a:t>いろいろな小実験（デモンストレーション）を行いながら進行させることで，知覚心理学・認知心理学の面白さを知ってもらいたい！！</a:t>
            </a:r>
          </a:p>
          <a:p>
            <a:pPr lvl="1"/>
            <a:endParaRPr lang="en-US" altLang="ja-JP" dirty="0"/>
          </a:p>
          <a:p>
            <a:endParaRPr lang="ja-JP" altLang="en-US" dirty="0"/>
          </a:p>
        </p:txBody>
      </p:sp>
    </p:spTree>
    <p:extLst>
      <p:ext uri="{BB962C8B-B14F-4D97-AF65-F5344CB8AC3E}">
        <p14:creationId xmlns:p14="http://schemas.microsoft.com/office/powerpoint/2010/main" val="41471214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ウェーブ">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5731</TotalTime>
  <Words>2273</Words>
  <Application>Microsoft Office PowerPoint</Application>
  <PresentationFormat>画面に合わせる (4:3)</PresentationFormat>
  <Paragraphs>199</Paragraphs>
  <Slides>14</Slides>
  <Notes>3</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14</vt:i4>
      </vt:variant>
    </vt:vector>
  </HeadingPairs>
  <TitlesOfParts>
    <vt:vector size="20" baseType="lpstr">
      <vt:lpstr>HG丸ｺﾞｼｯｸM-PRO</vt:lpstr>
      <vt:lpstr>ＭＳ Ｐゴシック</vt:lpstr>
      <vt:lpstr>Calibri</vt:lpstr>
      <vt:lpstr>Wingdings</vt:lpstr>
      <vt:lpstr>Wingdings 3</vt:lpstr>
      <vt:lpstr>アース</vt:lpstr>
      <vt:lpstr>オリエンテーション ―感覚・知覚・認知と心の関連―</vt:lpstr>
      <vt:lpstr>自己紹介（１）</vt:lpstr>
      <vt:lpstr>自己紹介（２）</vt:lpstr>
      <vt:lpstr>自己紹介（３）</vt:lpstr>
      <vt:lpstr>自己紹介（４）</vt:lpstr>
      <vt:lpstr>では…授業スタート！</vt:lpstr>
      <vt:lpstr>感覚・知覚・認知</vt:lpstr>
      <vt:lpstr>歴史の中の知覚・認知心理学（１）</vt:lpstr>
      <vt:lpstr>歴史の中の知覚・認知心理学（２）</vt:lpstr>
      <vt:lpstr>授業計画</vt:lpstr>
      <vt:lpstr>評価等について</vt:lpstr>
      <vt:lpstr>出欠席のルール</vt:lpstr>
      <vt:lpstr>授業の到達目標</vt:lpstr>
      <vt:lpstr>その他の情報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Hiroshi Yoshida</dc:creator>
  <cp:lastModifiedBy>吉田弘司</cp:lastModifiedBy>
  <cp:revision>505</cp:revision>
  <cp:lastPrinted>2019-04-06T01:47:11Z</cp:lastPrinted>
  <dcterms:created xsi:type="dcterms:W3CDTF">2011-09-20T05:42:41Z</dcterms:created>
  <dcterms:modified xsi:type="dcterms:W3CDTF">2020-08-19T08:06:01Z</dcterms:modified>
</cp:coreProperties>
</file>