
<file path=[Content_Types].xml><?xml version="1.0" encoding="utf-8"?>
<Types xmlns="http://schemas.openxmlformats.org/package/2006/content-types">
  <Default Extension="emf" ContentType="image/x-emf"/>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86" r:id="rId11"/>
    <p:sldId id="287" r:id="rId12"/>
    <p:sldId id="288" r:id="rId13"/>
    <p:sldId id="289" r:id="rId14"/>
    <p:sldId id="276" r:id="rId15"/>
    <p:sldId id="290" r:id="rId16"/>
    <p:sldId id="291" r:id="rId17"/>
    <p:sldId id="283" r:id="rId18"/>
  </p:sldIdLst>
  <p:sldSz cx="9144000" cy="5143500" type="screen16x9"/>
  <p:notesSz cx="6858000" cy="9144000"/>
  <p:embeddedFontLst>
    <p:embeddedFont>
      <p:font typeface="Yu Gothic" panose="020B0400000000000000" pitchFamily="50" charset="-128"/>
      <p:regular r:id="rId20"/>
      <p:bold r:id="rId21"/>
    </p:embeddedFont>
    <p:embeddedFont>
      <p:font typeface="Oswald" panose="00000500000000000000" pitchFamily="2" charset="0"/>
      <p:regular r:id="rId22"/>
      <p:bold r:id="rId23"/>
    </p:embeddedFont>
    <p:embeddedFont>
      <p:font typeface="Source Code Pro" panose="020B0509030403020204" pitchFamily="49"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hjJ1Oh9folsPXtPkAC3u463vBbg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170" autoAdjust="0"/>
  </p:normalViewPr>
  <p:slideViewPr>
    <p:cSldViewPr snapToGrid="0">
      <p:cViewPr varScale="1">
        <p:scale>
          <a:sx n="114" d="100"/>
          <a:sy n="114" d="100"/>
        </p:scale>
        <p:origin x="624" y="55"/>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a:t>吉田ゼミの岩井，中田，山本です。</a:t>
            </a:r>
            <a:endParaRPr/>
          </a:p>
          <a:p>
            <a:pPr marL="0" lvl="0" indent="0" algn="l" rtl="0">
              <a:lnSpc>
                <a:spcPct val="100000"/>
              </a:lnSpc>
              <a:spcBef>
                <a:spcPts val="0"/>
              </a:spcBef>
              <a:spcAft>
                <a:spcPts val="0"/>
              </a:spcAft>
              <a:buSzPts val="1100"/>
              <a:buNone/>
            </a:pPr>
            <a:r>
              <a:rPr lang="ja-JP"/>
              <a:t>わたしたちは，「マスクは顔の印象をどのように変えるのか？」を研究しています。</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sz="1100"/>
              <a:t>顔は，私たちの生活の中で重要な役割をもち，相手が誰であるかという人物に関する情報を伝えたり，内的な感情状態を伝えてくれます。</a:t>
            </a:r>
            <a:endParaRPr sz="1100"/>
          </a:p>
          <a:p>
            <a:pPr marL="0" marR="0" lvl="0" indent="0" algn="l" rtl="0">
              <a:lnSpc>
                <a:spcPct val="100000"/>
              </a:lnSpc>
              <a:spcBef>
                <a:spcPts val="0"/>
              </a:spcBef>
              <a:spcAft>
                <a:spcPts val="0"/>
              </a:spcAft>
              <a:buClr>
                <a:srgbClr val="000000"/>
              </a:buClr>
              <a:buSzPts val="1100"/>
              <a:buFont typeface="Arial"/>
              <a:buNone/>
            </a:pPr>
            <a:r>
              <a:rPr lang="ja-JP" sz="1100"/>
              <a:t>特に，表情は，相手の感情の現在の変化を伝えるだけでなく，その人の内面的な性質を伝えることから，対人印象を形成するにも重要です。</a:t>
            </a:r>
            <a:endParaRPr/>
          </a:p>
          <a:p>
            <a:pPr marL="0" marR="0" lvl="0" indent="0" algn="l" rtl="0">
              <a:lnSpc>
                <a:spcPct val="100000"/>
              </a:lnSpc>
              <a:spcBef>
                <a:spcPts val="0"/>
              </a:spcBef>
              <a:spcAft>
                <a:spcPts val="0"/>
              </a:spcAft>
              <a:buClr>
                <a:srgbClr val="000000"/>
              </a:buClr>
              <a:buSzPts val="1100"/>
              <a:buFont typeface="Arial"/>
              <a:buNone/>
            </a:pPr>
            <a:r>
              <a:rPr lang="ja-JP" sz="1100"/>
              <a:t>顔による印象形成においては，眉毛，目，視線，口などそれぞれのパーツの動きが表情を作るうえで重要な役割を果たしています。</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sz="1100"/>
              <a:t>しかしながら，2019 年からの新型コロナ感染症の世界的な流行によって，現在では常にマスクをつけた生活が一般化しています。</a:t>
            </a:r>
            <a:endParaRPr sz="1100"/>
          </a:p>
          <a:p>
            <a:pPr marL="0" lvl="0" indent="0" algn="l" rtl="0">
              <a:lnSpc>
                <a:spcPct val="100000"/>
              </a:lnSpc>
              <a:spcBef>
                <a:spcPts val="0"/>
              </a:spcBef>
              <a:spcAft>
                <a:spcPts val="0"/>
              </a:spcAft>
              <a:buSzPts val="1100"/>
              <a:buNone/>
            </a:pPr>
            <a:r>
              <a:rPr lang="ja-JP" sz="1100"/>
              <a:t>マスクをつけることによって，顔の印象はどのように変化するのでしょうか？</a:t>
            </a:r>
            <a:endParaRPr sz="1100"/>
          </a:p>
          <a:p>
            <a:pPr marL="0" marR="0" lvl="0" indent="0" algn="l" rtl="0">
              <a:lnSpc>
                <a:spcPct val="100000"/>
              </a:lnSpc>
              <a:spcBef>
                <a:spcPts val="0"/>
              </a:spcBef>
              <a:spcAft>
                <a:spcPts val="0"/>
              </a:spcAft>
              <a:buClr>
                <a:srgbClr val="000000"/>
              </a:buClr>
              <a:buSzPts val="1100"/>
              <a:buFont typeface="Arial"/>
              <a:buNone/>
            </a:pPr>
            <a:r>
              <a:rPr lang="ja-JP" sz="1100"/>
              <a:t>宮崎，佐藤，河原の研究では，顔の魅力に及ぼすマスクの効果について検討した結果，魅力度の低い顔はマスクをつけても魅力の評定値に変化はないが，魅力度の高い顔は，マスクをつけることによって魅力度が低下することが明らかになりました。</a:t>
            </a:r>
            <a:endParaRPr sz="1200"/>
          </a:p>
          <a:p>
            <a:pPr marL="0" lvl="0" indent="0" algn="l" rtl="0">
              <a:lnSpc>
                <a:spcPct val="100000"/>
              </a:lnSpc>
              <a:spcBef>
                <a:spcPts val="0"/>
              </a:spcBef>
              <a:spcAft>
                <a:spcPts val="0"/>
              </a:spcAft>
              <a:buSzPts val="1100"/>
              <a:buNone/>
            </a:pPr>
            <a:endParaRPr sz="11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ja-JP" sz="1100">
                <a:solidFill>
                  <a:schemeClr val="dk1"/>
                </a:solidFill>
              </a:rPr>
              <a:t>しかしながら，宮崎らが研究を行った2014 年に比べ，現在はマスク着用についての受け止め方は大きく変化したのではないでしょうか？</a:t>
            </a:r>
            <a:endParaRPr sz="1100">
              <a:solidFill>
                <a:schemeClr val="dk1"/>
              </a:solidFill>
            </a:endParaRPr>
          </a:p>
          <a:p>
            <a:pPr marL="0" marR="0" lvl="0" indent="0" algn="l" rtl="0">
              <a:lnSpc>
                <a:spcPct val="100000"/>
              </a:lnSpc>
              <a:spcBef>
                <a:spcPts val="0"/>
              </a:spcBef>
              <a:spcAft>
                <a:spcPts val="0"/>
              </a:spcAft>
              <a:buClr>
                <a:srgbClr val="000000"/>
              </a:buClr>
              <a:buSzPts val="1100"/>
              <a:buFont typeface="Arial"/>
              <a:buNone/>
            </a:pPr>
            <a:r>
              <a:rPr lang="ja-JP" sz="1100">
                <a:solidFill>
                  <a:schemeClr val="dk1"/>
                </a:solidFill>
              </a:rPr>
              <a:t>そこで，本研究では，</a:t>
            </a:r>
            <a:r>
              <a:rPr lang="ja-JP" sz="1100"/>
              <a:t>マスクを着用することによって，顔から受ける印象がどのように変化するかを実験的に検討します。</a:t>
            </a:r>
            <a:endParaRPr/>
          </a:p>
          <a:p>
            <a:pPr marL="0" marR="0" lvl="0" indent="0" algn="l" rtl="0">
              <a:lnSpc>
                <a:spcPct val="100000"/>
              </a:lnSpc>
              <a:spcBef>
                <a:spcPts val="0"/>
              </a:spcBef>
              <a:spcAft>
                <a:spcPts val="0"/>
              </a:spcAft>
              <a:buClr>
                <a:srgbClr val="000000"/>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a:t>実験方法についてです。</a:t>
            </a:r>
            <a:endParaRPr/>
          </a:p>
          <a:p>
            <a:pPr marL="0" lvl="0" indent="0" algn="l" rtl="0">
              <a:lnSpc>
                <a:spcPct val="100000"/>
              </a:lnSpc>
              <a:spcBef>
                <a:spcPts val="0"/>
              </a:spcBef>
              <a:spcAft>
                <a:spcPts val="0"/>
              </a:spcAft>
              <a:buSzPts val="1100"/>
              <a:buNone/>
            </a:pPr>
            <a:r>
              <a:rPr lang="ja-JP"/>
              <a:t>実験参加者は大学生３２名に協力していただきました。</a:t>
            </a:r>
            <a:endParaRPr/>
          </a:p>
          <a:p>
            <a:pPr marL="0" lvl="0" indent="0" algn="l" rtl="0">
              <a:lnSpc>
                <a:spcPct val="100000"/>
              </a:lnSpc>
              <a:spcBef>
                <a:spcPts val="0"/>
              </a:spcBef>
              <a:spcAft>
                <a:spcPts val="0"/>
              </a:spcAft>
              <a:buSzPts val="1100"/>
              <a:buNone/>
            </a:pPr>
            <a:r>
              <a:rPr lang="ja-JP" sz="1100"/>
              <a:t>This Person Does Not Exist（ディス　パーソン　ダズ　ノット　イグジスト）から５名ほどの顔画像を収集し，CGモデルで作成したマスクなし，白マスク，黒マスクの３つのサージカルマスク画像を適用しました。</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dirty="0"/>
              <a:t>刺激顔はスライドの通り</a:t>
            </a:r>
            <a:r>
              <a:rPr lang="ja-JP"/>
              <a:t>です。</a:t>
            </a:r>
            <a:r>
              <a:rPr lang="ja-JP" altLang="en-US"/>
              <a:t>このように５</a:t>
            </a:r>
            <a:r>
              <a:rPr lang="ja-JP"/>
              <a:t>名</a:t>
            </a:r>
            <a:r>
              <a:rPr lang="ja-JP" dirty="0"/>
              <a:t>の</a:t>
            </a:r>
            <a:r>
              <a:rPr lang="ja-JP"/>
              <a:t>顔画像に</a:t>
            </a:r>
            <a:r>
              <a:rPr lang="ja-JP" altLang="en-US"/>
              <a:t>，</a:t>
            </a:r>
            <a:r>
              <a:rPr lang="ja-JP"/>
              <a:t>白</a:t>
            </a:r>
            <a:r>
              <a:rPr lang="ja-JP" dirty="0"/>
              <a:t>マスク、黒マスクの画像を適用しました。</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a:t>次に手続きについてです。</a:t>
            </a:r>
            <a:endParaRPr/>
          </a:p>
          <a:p>
            <a:pPr marL="0" marR="0" lvl="0" indent="0" algn="l" rtl="0">
              <a:lnSpc>
                <a:spcPct val="100000"/>
              </a:lnSpc>
              <a:spcBef>
                <a:spcPts val="0"/>
              </a:spcBef>
              <a:spcAft>
                <a:spcPts val="0"/>
              </a:spcAft>
              <a:buClr>
                <a:srgbClr val="000000"/>
              </a:buClr>
              <a:buSzPts val="1100"/>
              <a:buFont typeface="Arial"/>
              <a:buNone/>
            </a:pPr>
            <a:r>
              <a:rPr lang="ja-JP"/>
              <a:t>１１月以降，表情と魅力度の関係性の研究を行った伊師，行場，蒲池を参考に，顔からの印象に関する活力性，柔和性（にゅうわせい），美観性，支配性の4因子に基づき，</a:t>
            </a:r>
            <a:r>
              <a:rPr lang="ja-JP" sz="1100"/>
              <a:t>「消極的な－積極的な」，「つめたい－あたたかい」，「品のない－品のある」，「弱々しい－力強い」に加えて，「魅力的でない－魅力的な」の５つの評定尺度を用いて，参加者に刺激顔に対する印象評定を行ってもら</a:t>
            </a:r>
            <a:r>
              <a:rPr lang="ja-JP"/>
              <a:t>いました。</a:t>
            </a:r>
            <a:endParaRPr sz="1100"/>
          </a:p>
          <a:p>
            <a:pPr marL="0" marR="0" lvl="0" indent="0" algn="l" rtl="0">
              <a:lnSpc>
                <a:spcPct val="100000"/>
              </a:lnSpc>
              <a:spcBef>
                <a:spcPts val="0"/>
              </a:spcBef>
              <a:spcAft>
                <a:spcPts val="0"/>
              </a:spcAft>
              <a:buClr>
                <a:srgbClr val="000000"/>
              </a:buClr>
              <a:buSzPts val="1100"/>
              <a:buFont typeface="Arial"/>
              <a:buNone/>
            </a:pPr>
            <a:endParaRPr sz="11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0b9578070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g10b9578070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ja-JP" sz="1000">
                <a:solidFill>
                  <a:schemeClr val="dk1"/>
                </a:solidFill>
                <a:latin typeface="MS Mincho"/>
                <a:ea typeface="MS Mincho"/>
                <a:cs typeface="MS Mincho"/>
                <a:sym typeface="MS Mincho"/>
              </a:rPr>
              <a:t>分析方法として，５種類の顔の印象評定項目，積極的な，あたたかい，品のある，力強い，魅力的な，のそれぞれの評定値を従属変数として，マスク条件３水準，マスクなし，白マスク，黒マスクと顔の種類５水準の２要因分散分析を行いました。</a:t>
            </a:r>
            <a:endParaRPr sz="10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b9578070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10b9578070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ja-JP" sz="1000" dirty="0">
                <a:solidFill>
                  <a:schemeClr val="dk1"/>
                </a:solidFill>
                <a:latin typeface="MS Mincho"/>
                <a:ea typeface="MS Mincho"/>
                <a:cs typeface="MS Mincho"/>
                <a:sym typeface="MS Mincho"/>
              </a:rPr>
              <a:t>下記の図とグラフは，「積極的な」の実験結果です。</a:t>
            </a:r>
            <a:endParaRPr sz="10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b9578070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10b9578070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ja-JP" sz="1000" dirty="0">
                <a:solidFill>
                  <a:schemeClr val="dk1"/>
                </a:solidFill>
                <a:latin typeface="MS Mincho"/>
                <a:ea typeface="MS Mincho"/>
                <a:cs typeface="MS Mincho"/>
                <a:sym typeface="MS Mincho"/>
              </a:rPr>
              <a:t>下記の図とグラフは，「</a:t>
            </a:r>
            <a:r>
              <a:rPr lang="ja-JP" altLang="en-US" sz="1000" dirty="0">
                <a:solidFill>
                  <a:schemeClr val="dk1"/>
                </a:solidFill>
                <a:latin typeface="MS Mincho"/>
                <a:ea typeface="MS Mincho"/>
                <a:cs typeface="MS Mincho"/>
                <a:sym typeface="MS Mincho"/>
              </a:rPr>
              <a:t>あたたかい</a:t>
            </a:r>
            <a:r>
              <a:rPr lang="ja-JP" sz="1000" dirty="0">
                <a:solidFill>
                  <a:schemeClr val="dk1"/>
                </a:solidFill>
                <a:latin typeface="MS Mincho"/>
                <a:ea typeface="MS Mincho"/>
                <a:cs typeface="MS Mincho"/>
                <a:sym typeface="MS Mincho"/>
              </a:rPr>
              <a:t>」の実験結果です。</a:t>
            </a:r>
            <a:endParaRPr sz="1000" dirty="0"/>
          </a:p>
        </p:txBody>
      </p:sp>
    </p:spTree>
    <p:extLst>
      <p:ext uri="{BB962C8B-B14F-4D97-AF65-F5344CB8AC3E}">
        <p14:creationId xmlns:p14="http://schemas.microsoft.com/office/powerpoint/2010/main" val="197065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b9578070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10b9578070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ja-JP" sz="1000" dirty="0">
                <a:solidFill>
                  <a:schemeClr val="dk1"/>
                </a:solidFill>
                <a:latin typeface="MS Mincho"/>
                <a:ea typeface="MS Mincho"/>
                <a:cs typeface="MS Mincho"/>
                <a:sym typeface="MS Mincho"/>
              </a:rPr>
              <a:t>下記の図とグラフは，「</a:t>
            </a:r>
            <a:r>
              <a:rPr lang="ja-JP" altLang="en-US" sz="1000" dirty="0">
                <a:solidFill>
                  <a:schemeClr val="dk1"/>
                </a:solidFill>
                <a:latin typeface="MS Mincho"/>
                <a:ea typeface="MS Mincho"/>
                <a:cs typeface="MS Mincho"/>
                <a:sym typeface="MS Mincho"/>
              </a:rPr>
              <a:t>品のある</a:t>
            </a:r>
            <a:r>
              <a:rPr lang="ja-JP" sz="1000" dirty="0">
                <a:solidFill>
                  <a:schemeClr val="dk1"/>
                </a:solidFill>
                <a:latin typeface="MS Mincho"/>
                <a:ea typeface="MS Mincho"/>
                <a:cs typeface="MS Mincho"/>
                <a:sym typeface="MS Mincho"/>
              </a:rPr>
              <a:t>」の実験結果です。</a:t>
            </a:r>
            <a:endParaRPr sz="1000" dirty="0"/>
          </a:p>
        </p:txBody>
      </p:sp>
    </p:spTree>
    <p:extLst>
      <p:ext uri="{BB962C8B-B14F-4D97-AF65-F5344CB8AC3E}">
        <p14:creationId xmlns:p14="http://schemas.microsoft.com/office/powerpoint/2010/main" val="3425499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b9578070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10b9578070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ja-JP" sz="1000" dirty="0">
                <a:solidFill>
                  <a:schemeClr val="dk1"/>
                </a:solidFill>
                <a:latin typeface="MS Mincho"/>
                <a:ea typeface="MS Mincho"/>
                <a:cs typeface="MS Mincho"/>
                <a:sym typeface="MS Mincho"/>
              </a:rPr>
              <a:t>下記の図とグラフは，「</a:t>
            </a:r>
            <a:r>
              <a:rPr lang="ja-JP" altLang="en-US" sz="1000" dirty="0">
                <a:solidFill>
                  <a:schemeClr val="dk1"/>
                </a:solidFill>
                <a:latin typeface="MS Mincho"/>
                <a:ea typeface="MS Mincho"/>
                <a:cs typeface="MS Mincho"/>
                <a:sym typeface="MS Mincho"/>
              </a:rPr>
              <a:t>力強い</a:t>
            </a:r>
            <a:r>
              <a:rPr lang="ja-JP" sz="1000" dirty="0">
                <a:solidFill>
                  <a:schemeClr val="dk1"/>
                </a:solidFill>
                <a:latin typeface="MS Mincho"/>
                <a:ea typeface="MS Mincho"/>
                <a:cs typeface="MS Mincho"/>
                <a:sym typeface="MS Mincho"/>
              </a:rPr>
              <a:t>」の実験結果です。</a:t>
            </a:r>
            <a:endParaRPr sz="1000" dirty="0"/>
          </a:p>
        </p:txBody>
      </p:sp>
    </p:spTree>
    <p:extLst>
      <p:ext uri="{BB962C8B-B14F-4D97-AF65-F5344CB8AC3E}">
        <p14:creationId xmlns:p14="http://schemas.microsoft.com/office/powerpoint/2010/main" val="744007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b9578070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10b9578070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ja-JP" sz="1000" dirty="0">
                <a:solidFill>
                  <a:schemeClr val="dk1"/>
                </a:solidFill>
                <a:latin typeface="MS Mincho"/>
                <a:ea typeface="MS Mincho"/>
                <a:cs typeface="MS Mincho"/>
                <a:sym typeface="MS Mincho"/>
              </a:rPr>
              <a:t>下記の図とグラフは，「</a:t>
            </a:r>
            <a:r>
              <a:rPr lang="ja-JP" altLang="en-US" sz="1000" dirty="0">
                <a:solidFill>
                  <a:schemeClr val="dk1"/>
                </a:solidFill>
                <a:latin typeface="MS Mincho"/>
                <a:ea typeface="MS Mincho"/>
                <a:cs typeface="MS Mincho"/>
                <a:sym typeface="MS Mincho"/>
              </a:rPr>
              <a:t>魅力的な</a:t>
            </a:r>
            <a:r>
              <a:rPr lang="ja-JP" sz="1000" dirty="0">
                <a:solidFill>
                  <a:schemeClr val="dk1"/>
                </a:solidFill>
                <a:latin typeface="MS Mincho"/>
                <a:ea typeface="MS Mincho"/>
                <a:cs typeface="MS Mincho"/>
                <a:sym typeface="MS Mincho"/>
              </a:rPr>
              <a:t>」の実験結果です。</a:t>
            </a:r>
            <a:endParaRPr sz="1000" dirty="0"/>
          </a:p>
        </p:txBody>
      </p:sp>
    </p:spTree>
    <p:extLst>
      <p:ext uri="{BB962C8B-B14F-4D97-AF65-F5344CB8AC3E}">
        <p14:creationId xmlns:p14="http://schemas.microsoft.com/office/powerpoint/2010/main" val="2014050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0b9578070e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g10b9578070e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0b9578070e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g10b9578070e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3712375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0b9578070e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g10b9578070e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dirty="0"/>
          </a:p>
        </p:txBody>
      </p:sp>
    </p:spTree>
    <p:extLst>
      <p:ext uri="{BB962C8B-B14F-4D97-AF65-F5344CB8AC3E}">
        <p14:creationId xmlns:p14="http://schemas.microsoft.com/office/powerpoint/2010/main" val="1547419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ja-JP"/>
              <a:t>引用した文献はスライドの通りです。</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0"/>
          <p:cNvSpPr/>
          <p:nvPr/>
        </p:nvSpPr>
        <p:spPr>
          <a:xfrm rot="10800000">
            <a:off x="4226100" y="2933550"/>
            <a:ext cx="691800" cy="3885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10"/>
          <p:cNvSpPr/>
          <p:nvPr/>
        </p:nvSpPr>
        <p:spPr>
          <a:xfrm>
            <a:off x="-25" y="0"/>
            <a:ext cx="9144000" cy="31242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0"/>
          <p:cNvSpPr txBox="1">
            <a:spLocks noGrp="1"/>
          </p:cNvSpPr>
          <p:nvPr>
            <p:ph type="ctrTitle"/>
          </p:nvPr>
        </p:nvSpPr>
        <p:spPr>
          <a:xfrm>
            <a:off x="411175" y="644300"/>
            <a:ext cx="8282400" cy="2109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6000"/>
              <a:buNone/>
              <a:defRPr sz="60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a:endParaRPr/>
          </a:p>
        </p:txBody>
      </p:sp>
      <p:sp>
        <p:nvSpPr>
          <p:cNvPr id="13" name="Google Shape;13;p10"/>
          <p:cNvSpPr txBox="1">
            <a:spLocks noGrp="1"/>
          </p:cNvSpPr>
          <p:nvPr>
            <p:ph type="subTitle" idx="1"/>
          </p:nvPr>
        </p:nvSpPr>
        <p:spPr>
          <a:xfrm>
            <a:off x="411175" y="3398250"/>
            <a:ext cx="8282400" cy="12606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cxnSp>
        <p:nvCxnSpPr>
          <p:cNvPr id="16" name="Google Shape;16;p11"/>
          <p:cNvCxnSpPr/>
          <p:nvPr/>
        </p:nvCxnSpPr>
        <p:spPr>
          <a:xfrm>
            <a:off x="351291" y="1156664"/>
            <a:ext cx="614100" cy="0"/>
          </a:xfrm>
          <a:prstGeom prst="straightConnector1">
            <a:avLst/>
          </a:prstGeom>
          <a:noFill/>
          <a:ln w="19050" cap="flat" cmpd="sng">
            <a:solidFill>
              <a:schemeClr val="dk2"/>
            </a:solidFill>
            <a:prstDash val="lgDash"/>
            <a:round/>
            <a:headEnd type="none" w="sm" len="sm"/>
            <a:tailEnd type="none" w="sm" len="sm"/>
          </a:ln>
        </p:spPr>
      </p:cxnSp>
      <p:sp>
        <p:nvSpPr>
          <p:cNvPr id="17" name="Google Shape;17;p11"/>
          <p:cNvSpPr txBox="1">
            <a:spLocks noGrp="1"/>
          </p:cNvSpPr>
          <p:nvPr>
            <p:ph type="title"/>
          </p:nvPr>
        </p:nvSpPr>
        <p:spPr>
          <a:xfrm>
            <a:off x="311700" y="372500"/>
            <a:ext cx="8520600" cy="617259"/>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000"/>
              <a:buNone/>
              <a:defRPr>
                <a:solidFill>
                  <a:srgbClr val="FF0000"/>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dirty="0"/>
          </a:p>
        </p:txBody>
      </p:sp>
      <p:sp>
        <p:nvSpPr>
          <p:cNvPr id="18" name="Google Shape;18;p11"/>
          <p:cNvSpPr txBox="1">
            <a:spLocks noGrp="1"/>
          </p:cNvSpPr>
          <p:nvPr>
            <p:ph type="body" idx="1" hasCustomPrompt="1"/>
          </p:nvPr>
        </p:nvSpPr>
        <p:spPr>
          <a:xfrm>
            <a:off x="311700" y="1323570"/>
            <a:ext cx="8520600" cy="3447429"/>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sz="2400"/>
            </a:lvl1pPr>
            <a:lvl2pPr marL="720000" lvl="1" indent="-317500" algn="l">
              <a:lnSpc>
                <a:spcPct val="115000"/>
              </a:lnSpc>
              <a:spcBef>
                <a:spcPts val="0"/>
              </a:spcBef>
              <a:spcAft>
                <a:spcPts val="0"/>
              </a:spcAft>
              <a:buSzPts val="1400"/>
              <a:buChar char="○"/>
              <a:defRPr sz="2000"/>
            </a:lvl2pPr>
            <a:lvl3pPr marL="1080000" lvl="2" indent="-317500" algn="l">
              <a:lnSpc>
                <a:spcPct val="115000"/>
              </a:lnSpc>
              <a:spcBef>
                <a:spcPts val="0"/>
              </a:spcBef>
              <a:spcAft>
                <a:spcPts val="0"/>
              </a:spcAft>
              <a:buSzPts val="1400"/>
              <a:buChar char="■"/>
              <a:defRPr sz="1800"/>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r>
              <a:rPr lang="ja-JP" altLang="en-US" dirty="0"/>
              <a:t>ここにテキスト</a:t>
            </a:r>
            <a:endParaRPr lang="en-US" altLang="ja-JP" dirty="0"/>
          </a:p>
          <a:p>
            <a:pPr lvl="1"/>
            <a:r>
              <a:rPr lang="ja-JP" altLang="en-US" dirty="0"/>
              <a:t>ここにテキスト</a:t>
            </a:r>
            <a:endParaRPr lang="en-US" altLang="ja-JP" dirty="0"/>
          </a:p>
          <a:p>
            <a:pPr lvl="2"/>
            <a:r>
              <a:rPr lang="ja-JP" altLang="en-US" dirty="0"/>
              <a:t>ここにテキスト</a:t>
            </a:r>
            <a:endParaRPr dirty="0"/>
          </a:p>
        </p:txBody>
      </p:sp>
      <p:sp>
        <p:nvSpPr>
          <p:cNvPr id="19" name="Google Shape;19;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12"/>
          <p:cNvSpPr/>
          <p:nvPr/>
        </p:nvSpPr>
        <p:spPr>
          <a:xfrm>
            <a:off x="0" y="1567350"/>
            <a:ext cx="9144000" cy="20088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12"/>
          <p:cNvSpPr txBox="1">
            <a:spLocks noGrp="1"/>
          </p:cNvSpPr>
          <p:nvPr>
            <p:ph type="title"/>
          </p:nvPr>
        </p:nvSpPr>
        <p:spPr>
          <a:xfrm>
            <a:off x="430800" y="1889700"/>
            <a:ext cx="8282400" cy="15165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23" name="Google Shape;2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Google Shape;25;p13"/>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13"/>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7" name="Google Shape;27;p13"/>
          <p:cNvSpPr txBox="1">
            <a:spLocks noGrp="1"/>
          </p:cNvSpPr>
          <p:nvPr>
            <p:ph type="body" idx="1"/>
          </p:nvPr>
        </p:nvSpPr>
        <p:spPr>
          <a:xfrm>
            <a:off x="311700" y="1468825"/>
            <a:ext cx="3999900" cy="30999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13"/>
          <p:cNvSpPr txBox="1">
            <a:spLocks noGrp="1"/>
          </p:cNvSpPr>
          <p:nvPr>
            <p:ph type="body" idx="2"/>
          </p:nvPr>
        </p:nvSpPr>
        <p:spPr>
          <a:xfrm>
            <a:off x="4832400" y="1468825"/>
            <a:ext cx="3999900" cy="30999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14"/>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2" name="Google Shape;32;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15"/>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15"/>
          <p:cNvSpPr txBox="1">
            <a:spLocks noGrp="1"/>
          </p:cNvSpPr>
          <p:nvPr>
            <p:ph type="title"/>
          </p:nvPr>
        </p:nvSpPr>
        <p:spPr>
          <a:xfrm>
            <a:off x="311700" y="6318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15"/>
          <p:cNvSpPr txBox="1">
            <a:spLocks noGrp="1"/>
          </p:cNvSpPr>
          <p:nvPr>
            <p:ph type="body" idx="1"/>
          </p:nvPr>
        </p:nvSpPr>
        <p:spPr>
          <a:xfrm>
            <a:off x="311700" y="1618204"/>
            <a:ext cx="2808000" cy="29508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Google Shape;39;p16"/>
          <p:cNvSpPr txBox="1">
            <a:spLocks noGrp="1"/>
          </p:cNvSpPr>
          <p:nvPr>
            <p:ph type="title"/>
          </p:nvPr>
        </p:nvSpPr>
        <p:spPr>
          <a:xfrm>
            <a:off x="490250" y="528900"/>
            <a:ext cx="5678100" cy="408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5400"/>
              <a:buNone/>
              <a:defRPr sz="5400">
                <a:solidFill>
                  <a:schemeClr val="lt1"/>
                </a:solidFill>
              </a:defRPr>
            </a:lvl1pPr>
            <a:lvl2pPr lvl="1" algn="l">
              <a:lnSpc>
                <a:spcPct val="100000"/>
              </a:lnSpc>
              <a:spcBef>
                <a:spcPts val="0"/>
              </a:spcBef>
              <a:spcAft>
                <a:spcPts val="0"/>
              </a:spcAft>
              <a:buClr>
                <a:schemeClr val="lt1"/>
              </a:buClr>
              <a:buSzPts val="5400"/>
              <a:buNone/>
              <a:defRPr sz="5400">
                <a:solidFill>
                  <a:schemeClr val="lt1"/>
                </a:solidFill>
              </a:defRPr>
            </a:lvl2pPr>
            <a:lvl3pPr lvl="2" algn="l">
              <a:lnSpc>
                <a:spcPct val="100000"/>
              </a:lnSpc>
              <a:spcBef>
                <a:spcPts val="0"/>
              </a:spcBef>
              <a:spcAft>
                <a:spcPts val="0"/>
              </a:spcAft>
              <a:buClr>
                <a:schemeClr val="lt1"/>
              </a:buClr>
              <a:buSzPts val="5400"/>
              <a:buNone/>
              <a:defRPr sz="5400">
                <a:solidFill>
                  <a:schemeClr val="lt1"/>
                </a:solidFill>
              </a:defRPr>
            </a:lvl3pPr>
            <a:lvl4pPr lvl="3" algn="l">
              <a:lnSpc>
                <a:spcPct val="100000"/>
              </a:lnSpc>
              <a:spcBef>
                <a:spcPts val="0"/>
              </a:spcBef>
              <a:spcAft>
                <a:spcPts val="0"/>
              </a:spcAft>
              <a:buClr>
                <a:schemeClr val="lt1"/>
              </a:buClr>
              <a:buSzPts val="5400"/>
              <a:buNone/>
              <a:defRPr sz="5400">
                <a:solidFill>
                  <a:schemeClr val="lt1"/>
                </a:solidFill>
              </a:defRPr>
            </a:lvl4pPr>
            <a:lvl5pPr lvl="4" algn="l">
              <a:lnSpc>
                <a:spcPct val="100000"/>
              </a:lnSpc>
              <a:spcBef>
                <a:spcPts val="0"/>
              </a:spcBef>
              <a:spcAft>
                <a:spcPts val="0"/>
              </a:spcAft>
              <a:buClr>
                <a:schemeClr val="lt1"/>
              </a:buClr>
              <a:buSzPts val="5400"/>
              <a:buNone/>
              <a:defRPr sz="5400">
                <a:solidFill>
                  <a:schemeClr val="lt1"/>
                </a:solidFill>
              </a:defRPr>
            </a:lvl5pPr>
            <a:lvl6pPr lvl="5" algn="l">
              <a:lnSpc>
                <a:spcPct val="100000"/>
              </a:lnSpc>
              <a:spcBef>
                <a:spcPts val="0"/>
              </a:spcBef>
              <a:spcAft>
                <a:spcPts val="0"/>
              </a:spcAft>
              <a:buClr>
                <a:schemeClr val="lt1"/>
              </a:buClr>
              <a:buSzPts val="5400"/>
              <a:buNone/>
              <a:defRPr sz="5400">
                <a:solidFill>
                  <a:schemeClr val="lt1"/>
                </a:solidFill>
              </a:defRPr>
            </a:lvl6pPr>
            <a:lvl7pPr lvl="6" algn="l">
              <a:lnSpc>
                <a:spcPct val="100000"/>
              </a:lnSpc>
              <a:spcBef>
                <a:spcPts val="0"/>
              </a:spcBef>
              <a:spcAft>
                <a:spcPts val="0"/>
              </a:spcAft>
              <a:buClr>
                <a:schemeClr val="lt1"/>
              </a:buClr>
              <a:buSzPts val="5400"/>
              <a:buNone/>
              <a:defRPr sz="5400">
                <a:solidFill>
                  <a:schemeClr val="lt1"/>
                </a:solidFill>
              </a:defRPr>
            </a:lvl7pPr>
            <a:lvl8pPr lvl="7" algn="l">
              <a:lnSpc>
                <a:spcPct val="100000"/>
              </a:lnSpc>
              <a:spcBef>
                <a:spcPts val="0"/>
              </a:spcBef>
              <a:spcAft>
                <a:spcPts val="0"/>
              </a:spcAft>
              <a:buClr>
                <a:schemeClr val="lt1"/>
              </a:buClr>
              <a:buSzPts val="5400"/>
              <a:buNone/>
              <a:defRPr sz="5400">
                <a:solidFill>
                  <a:schemeClr val="lt1"/>
                </a:solidFill>
              </a:defRPr>
            </a:lvl8pPr>
            <a:lvl9pPr lvl="8" algn="l">
              <a:lnSpc>
                <a:spcPct val="100000"/>
              </a:lnSpc>
              <a:spcBef>
                <a:spcPts val="0"/>
              </a:spcBef>
              <a:spcAft>
                <a:spcPts val="0"/>
              </a:spcAft>
              <a:buClr>
                <a:schemeClr val="lt1"/>
              </a:buClr>
              <a:buSzPts val="5400"/>
              <a:buNone/>
              <a:defRPr sz="5400">
                <a:solidFill>
                  <a:schemeClr val="lt1"/>
                </a:solidFill>
              </a:defRPr>
            </a:lvl9pPr>
          </a:lstStyle>
          <a:p>
            <a:endParaRPr/>
          </a:p>
        </p:txBody>
      </p:sp>
      <p:sp>
        <p:nvSpPr>
          <p:cNvPr id="40" name="Google Shape;4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17"/>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3" name="Google Shape;43;p17"/>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17"/>
          <p:cNvSpPr txBox="1">
            <a:spLocks noGrp="1"/>
          </p:cNvSpPr>
          <p:nvPr>
            <p:ph type="title"/>
          </p:nvPr>
        </p:nvSpPr>
        <p:spPr>
          <a:xfrm>
            <a:off x="265500" y="1078750"/>
            <a:ext cx="4045200" cy="17892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4600"/>
              <a:buNone/>
              <a:defRPr sz="4600">
                <a:solidFill>
                  <a:schemeClr val="lt1"/>
                </a:solidFill>
              </a:defRPr>
            </a:lvl1pPr>
            <a:lvl2pPr lvl="1" algn="ctr">
              <a:lnSpc>
                <a:spcPct val="100000"/>
              </a:lnSpc>
              <a:spcBef>
                <a:spcPts val="0"/>
              </a:spcBef>
              <a:spcAft>
                <a:spcPts val="0"/>
              </a:spcAft>
              <a:buClr>
                <a:schemeClr val="lt1"/>
              </a:buClr>
              <a:buSzPts val="4600"/>
              <a:buNone/>
              <a:defRPr sz="4600">
                <a:solidFill>
                  <a:schemeClr val="lt1"/>
                </a:solidFill>
              </a:defRPr>
            </a:lvl2pPr>
            <a:lvl3pPr lvl="2" algn="ctr">
              <a:lnSpc>
                <a:spcPct val="100000"/>
              </a:lnSpc>
              <a:spcBef>
                <a:spcPts val="0"/>
              </a:spcBef>
              <a:spcAft>
                <a:spcPts val="0"/>
              </a:spcAft>
              <a:buClr>
                <a:schemeClr val="lt1"/>
              </a:buClr>
              <a:buSzPts val="4600"/>
              <a:buNone/>
              <a:defRPr sz="4600">
                <a:solidFill>
                  <a:schemeClr val="lt1"/>
                </a:solidFill>
              </a:defRPr>
            </a:lvl3pPr>
            <a:lvl4pPr lvl="3" algn="ctr">
              <a:lnSpc>
                <a:spcPct val="100000"/>
              </a:lnSpc>
              <a:spcBef>
                <a:spcPts val="0"/>
              </a:spcBef>
              <a:spcAft>
                <a:spcPts val="0"/>
              </a:spcAft>
              <a:buClr>
                <a:schemeClr val="lt1"/>
              </a:buClr>
              <a:buSzPts val="4600"/>
              <a:buNone/>
              <a:defRPr sz="4600">
                <a:solidFill>
                  <a:schemeClr val="lt1"/>
                </a:solidFill>
              </a:defRPr>
            </a:lvl4pPr>
            <a:lvl5pPr lvl="4" algn="ctr">
              <a:lnSpc>
                <a:spcPct val="100000"/>
              </a:lnSpc>
              <a:spcBef>
                <a:spcPts val="0"/>
              </a:spcBef>
              <a:spcAft>
                <a:spcPts val="0"/>
              </a:spcAft>
              <a:buClr>
                <a:schemeClr val="lt1"/>
              </a:buClr>
              <a:buSzPts val="4600"/>
              <a:buNone/>
              <a:defRPr sz="4600">
                <a:solidFill>
                  <a:schemeClr val="lt1"/>
                </a:solidFill>
              </a:defRPr>
            </a:lvl5pPr>
            <a:lvl6pPr lvl="5" algn="ctr">
              <a:lnSpc>
                <a:spcPct val="100000"/>
              </a:lnSpc>
              <a:spcBef>
                <a:spcPts val="0"/>
              </a:spcBef>
              <a:spcAft>
                <a:spcPts val="0"/>
              </a:spcAft>
              <a:buClr>
                <a:schemeClr val="lt1"/>
              </a:buClr>
              <a:buSzPts val="4600"/>
              <a:buNone/>
              <a:defRPr sz="4600">
                <a:solidFill>
                  <a:schemeClr val="lt1"/>
                </a:solidFill>
              </a:defRPr>
            </a:lvl6pPr>
            <a:lvl7pPr lvl="6" algn="ctr">
              <a:lnSpc>
                <a:spcPct val="100000"/>
              </a:lnSpc>
              <a:spcBef>
                <a:spcPts val="0"/>
              </a:spcBef>
              <a:spcAft>
                <a:spcPts val="0"/>
              </a:spcAft>
              <a:buClr>
                <a:schemeClr val="lt1"/>
              </a:buClr>
              <a:buSzPts val="4600"/>
              <a:buNone/>
              <a:defRPr sz="4600">
                <a:solidFill>
                  <a:schemeClr val="lt1"/>
                </a:solidFill>
              </a:defRPr>
            </a:lvl7pPr>
            <a:lvl8pPr lvl="7" algn="ctr">
              <a:lnSpc>
                <a:spcPct val="100000"/>
              </a:lnSpc>
              <a:spcBef>
                <a:spcPts val="0"/>
              </a:spcBef>
              <a:spcAft>
                <a:spcPts val="0"/>
              </a:spcAft>
              <a:buClr>
                <a:schemeClr val="lt1"/>
              </a:buClr>
              <a:buSzPts val="4600"/>
              <a:buNone/>
              <a:defRPr sz="4600">
                <a:solidFill>
                  <a:schemeClr val="lt1"/>
                </a:solidFill>
              </a:defRPr>
            </a:lvl8pPr>
            <a:lvl9pPr lvl="8" algn="ctr">
              <a:lnSpc>
                <a:spcPct val="100000"/>
              </a:lnSpc>
              <a:spcBef>
                <a:spcPts val="0"/>
              </a:spcBef>
              <a:spcAft>
                <a:spcPts val="0"/>
              </a:spcAft>
              <a:buClr>
                <a:schemeClr val="lt1"/>
              </a:buClr>
              <a:buSzPts val="4600"/>
              <a:buNone/>
              <a:defRPr sz="4600">
                <a:solidFill>
                  <a:schemeClr val="lt1"/>
                </a:solidFill>
              </a:defRPr>
            </a:lvl9pPr>
          </a:lstStyle>
          <a:p>
            <a:endParaRPr/>
          </a:p>
        </p:txBody>
      </p:sp>
      <p:sp>
        <p:nvSpPr>
          <p:cNvPr id="45" name="Google Shape;45;p17"/>
          <p:cNvSpPr txBox="1">
            <a:spLocks noGrp="1"/>
          </p:cNvSpPr>
          <p:nvPr>
            <p:ph type="subTitle" idx="1"/>
          </p:nvPr>
        </p:nvSpPr>
        <p:spPr>
          <a:xfrm>
            <a:off x="265500" y="2921401"/>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17"/>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7" name="Google Shape;47;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Google Shape;52;p19"/>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9"/>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12000"/>
              <a:buNone/>
              <a:defRPr sz="12000"/>
            </a:lvl1pPr>
            <a:lvl2pPr lvl="1" algn="l">
              <a:lnSpc>
                <a:spcPct val="100000"/>
              </a:lnSpc>
              <a:spcBef>
                <a:spcPts val="0"/>
              </a:spcBef>
              <a:spcAft>
                <a:spcPts val="0"/>
              </a:spcAft>
              <a:buSzPts val="12000"/>
              <a:buNone/>
              <a:defRPr sz="12000"/>
            </a:lvl2pPr>
            <a:lvl3pPr lvl="2" algn="l">
              <a:lnSpc>
                <a:spcPct val="100000"/>
              </a:lnSpc>
              <a:spcBef>
                <a:spcPts val="0"/>
              </a:spcBef>
              <a:spcAft>
                <a:spcPts val="0"/>
              </a:spcAft>
              <a:buSzPts val="12000"/>
              <a:buNone/>
              <a:defRPr sz="12000"/>
            </a:lvl3pPr>
            <a:lvl4pPr lvl="3" algn="l">
              <a:lnSpc>
                <a:spcPct val="100000"/>
              </a:lnSpc>
              <a:spcBef>
                <a:spcPts val="0"/>
              </a:spcBef>
              <a:spcAft>
                <a:spcPts val="0"/>
              </a:spcAft>
              <a:buSzPts val="12000"/>
              <a:buNone/>
              <a:defRPr sz="12000"/>
            </a:lvl4pPr>
            <a:lvl5pPr lvl="4" algn="l">
              <a:lnSpc>
                <a:spcPct val="100000"/>
              </a:lnSpc>
              <a:spcBef>
                <a:spcPts val="0"/>
              </a:spcBef>
              <a:spcAft>
                <a:spcPts val="0"/>
              </a:spcAft>
              <a:buSzPts val="12000"/>
              <a:buNone/>
              <a:defRPr sz="12000"/>
            </a:lvl5pPr>
            <a:lvl6pPr lvl="5" algn="l">
              <a:lnSpc>
                <a:spcPct val="100000"/>
              </a:lnSpc>
              <a:spcBef>
                <a:spcPts val="0"/>
              </a:spcBef>
              <a:spcAft>
                <a:spcPts val="0"/>
              </a:spcAft>
              <a:buSzPts val="12000"/>
              <a:buNone/>
              <a:defRPr sz="12000"/>
            </a:lvl6pPr>
            <a:lvl7pPr lvl="6" algn="l">
              <a:lnSpc>
                <a:spcPct val="100000"/>
              </a:lnSpc>
              <a:spcBef>
                <a:spcPts val="0"/>
              </a:spcBef>
              <a:spcAft>
                <a:spcPts val="0"/>
              </a:spcAft>
              <a:buSzPts val="12000"/>
              <a:buNone/>
              <a:defRPr sz="12000"/>
            </a:lvl7pPr>
            <a:lvl8pPr lvl="7" algn="l">
              <a:lnSpc>
                <a:spcPct val="100000"/>
              </a:lnSpc>
              <a:spcBef>
                <a:spcPts val="0"/>
              </a:spcBef>
              <a:spcAft>
                <a:spcPts val="0"/>
              </a:spcAft>
              <a:buSzPts val="12000"/>
              <a:buNone/>
              <a:defRPr sz="12000"/>
            </a:lvl8pPr>
            <a:lvl9pPr lvl="8" algn="l">
              <a:lnSpc>
                <a:spcPct val="100000"/>
              </a:lnSpc>
              <a:spcBef>
                <a:spcPts val="0"/>
              </a:spcBef>
              <a:spcAft>
                <a:spcPts val="0"/>
              </a:spcAft>
              <a:buSzPts val="12000"/>
              <a:buNone/>
              <a:defRPr sz="12000"/>
            </a:lvl9pPr>
          </a:lstStyle>
          <a:p>
            <a:r>
              <a:t>xx%</a:t>
            </a:r>
          </a:p>
        </p:txBody>
      </p:sp>
      <p:sp>
        <p:nvSpPr>
          <p:cNvPr id="54" name="Google Shape;54;p19"/>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5" name="Google Shape;55;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rmAutofit/>
          </a:bodyPr>
          <a:lstStyle>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latin typeface="Oswald"/>
                <a:ea typeface="Oswald"/>
                <a:cs typeface="Oswald"/>
                <a:sym typeface="Oswald"/>
              </a:defRPr>
            </a:lvl9pPr>
          </a:lstStyle>
          <a:p>
            <a:endParaRPr/>
          </a:p>
        </p:txBody>
      </p:sp>
      <p:sp>
        <p:nvSpPr>
          <p:cNvPr id="7" name="Google Shape;7;p9"/>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Source Code Pro"/>
              <a:buChar char="●"/>
              <a:defRPr sz="1800" b="0" i="0" u="none" strike="noStrike" cap="none">
                <a:solidFill>
                  <a:schemeClr val="dk2"/>
                </a:solidFill>
                <a:latin typeface="Source Code Pro"/>
                <a:ea typeface="Source Code Pro"/>
                <a:cs typeface="Source Code Pro"/>
                <a:sym typeface="Source Code Pro"/>
              </a:defRPr>
            </a:lvl1pPr>
            <a:lvl2pPr marL="914400" marR="0" lvl="1"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2pPr>
            <a:lvl3pPr marL="1371600" marR="0" lvl="2"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3pPr>
            <a:lvl4pPr marL="1828800" marR="0" lvl="3"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4pPr>
            <a:lvl5pPr marL="2286000" marR="0" lvl="4"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5pPr>
            <a:lvl6pPr marL="2743200" marR="0" lvl="5"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6pPr>
            <a:lvl7pPr marL="3200400" marR="0" lvl="6"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7pPr>
            <a:lvl8pPr marL="3657600" marR="0" lvl="7"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8pPr>
            <a:lvl9pPr marL="4114800" marR="0" lvl="8" indent="-317500" algn="l" rtl="0">
              <a:lnSpc>
                <a:spcPct val="115000"/>
              </a:lnSpc>
              <a:spcBef>
                <a:spcPts val="0"/>
              </a:spcBef>
              <a:spcAft>
                <a:spcPts val="0"/>
              </a:spcAft>
              <a:buClr>
                <a:schemeClr val="dk2"/>
              </a:buClr>
              <a:buSzPts val="1400"/>
              <a:buFont typeface="Source Code Pro"/>
              <a:buChar char="■"/>
              <a:defRPr sz="1400" b="0" i="0" u="none" strike="noStrike" cap="none">
                <a:solidFill>
                  <a:schemeClr val="dk2"/>
                </a:solidFill>
                <a:latin typeface="Source Code Pro"/>
                <a:ea typeface="Source Code Pro"/>
                <a:cs typeface="Source Code Pro"/>
                <a:sym typeface="Source Code Pro"/>
              </a:defRPr>
            </a:lvl9pPr>
          </a:lstStyle>
          <a:p>
            <a:endParaRPr/>
          </a:p>
        </p:txBody>
      </p:sp>
      <p:sp>
        <p:nvSpPr>
          <p:cNvPr id="8" name="Google Shape;8;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image" Target="../media/image13.emf"/><Relationship Id="rId3" Type="http://schemas.openxmlformats.org/officeDocument/2006/relationships/image" Target="../media/image3.emf"/><Relationship Id="rId7" Type="http://schemas.openxmlformats.org/officeDocument/2006/relationships/image" Target="../media/image7.emf"/><Relationship Id="rId12" Type="http://schemas.openxmlformats.org/officeDocument/2006/relationships/image" Target="../media/image12.emf"/><Relationship Id="rId17" Type="http://schemas.openxmlformats.org/officeDocument/2006/relationships/image" Target="../media/image17.emf"/><Relationship Id="rId2" Type="http://schemas.openxmlformats.org/officeDocument/2006/relationships/notesSlide" Target="../notesSlides/notesSlide6.xml"/><Relationship Id="rId16" Type="http://schemas.openxmlformats.org/officeDocument/2006/relationships/image" Target="../media/image16.emf"/><Relationship Id="rId1" Type="http://schemas.openxmlformats.org/officeDocument/2006/relationships/slideLayout" Target="../slideLayouts/slideLayout11.xml"/><Relationship Id="rId6" Type="http://schemas.openxmlformats.org/officeDocument/2006/relationships/image" Target="../media/image6.emf"/><Relationship Id="rId11" Type="http://schemas.openxmlformats.org/officeDocument/2006/relationships/image" Target="../media/image11.emf"/><Relationship Id="rId5" Type="http://schemas.openxmlformats.org/officeDocument/2006/relationships/image" Target="../media/image5.emf"/><Relationship Id="rId15" Type="http://schemas.openxmlformats.org/officeDocument/2006/relationships/image" Target="../media/image1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 Id="rId1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
          <p:cNvSpPr txBox="1">
            <a:spLocks noGrp="1"/>
          </p:cNvSpPr>
          <p:nvPr>
            <p:ph type="ctrTitle"/>
          </p:nvPr>
        </p:nvSpPr>
        <p:spPr>
          <a:xfrm>
            <a:off x="411175" y="644300"/>
            <a:ext cx="8282400" cy="2109000"/>
          </a:xfrm>
          <a:prstGeom prst="rect">
            <a:avLst/>
          </a:prstGeom>
          <a:solidFill>
            <a:schemeClr val="dk1"/>
          </a:solid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ja-JP"/>
              <a:t>マスクは顔の印象を</a:t>
            </a:r>
            <a:endParaRPr/>
          </a:p>
          <a:p>
            <a:pPr marL="0" lvl="0" indent="0" algn="ctr" rtl="0">
              <a:lnSpc>
                <a:spcPct val="100000"/>
              </a:lnSpc>
              <a:spcBef>
                <a:spcPts val="0"/>
              </a:spcBef>
              <a:spcAft>
                <a:spcPts val="0"/>
              </a:spcAft>
              <a:buSzPct val="111111"/>
              <a:buNone/>
            </a:pPr>
            <a:r>
              <a:rPr lang="ja-JP"/>
              <a:t>どのように変えるのか？</a:t>
            </a:r>
            <a:endParaRPr/>
          </a:p>
        </p:txBody>
      </p:sp>
      <p:sp>
        <p:nvSpPr>
          <p:cNvPr id="63" name="Google Shape;63;p1"/>
          <p:cNvSpPr txBox="1">
            <a:spLocks noGrp="1"/>
          </p:cNvSpPr>
          <p:nvPr>
            <p:ph type="subTitle" idx="1"/>
          </p:nvPr>
        </p:nvSpPr>
        <p:spPr>
          <a:xfrm>
            <a:off x="292075" y="3531075"/>
            <a:ext cx="8520600" cy="792600"/>
          </a:xfrm>
          <a:prstGeom prst="rect">
            <a:avLst/>
          </a:prstGeom>
          <a:noFill/>
          <a:ln>
            <a:noFill/>
          </a:ln>
        </p:spPr>
        <p:txBody>
          <a:bodyPr spcFirstLastPara="1" wrap="square" lIns="91425" tIns="91425" rIns="91425" bIns="91425" anchor="ctr" anchorCtr="0">
            <a:normAutofit/>
          </a:bodyPr>
          <a:lstStyle/>
          <a:p>
            <a:pPr marL="0" lvl="0" indent="0" algn="ctr" rtl="0">
              <a:lnSpc>
                <a:spcPct val="80000"/>
              </a:lnSpc>
              <a:spcBef>
                <a:spcPts val="0"/>
              </a:spcBef>
              <a:spcAft>
                <a:spcPts val="0"/>
              </a:spcAft>
              <a:buSzPts val="935"/>
              <a:buNone/>
            </a:pPr>
            <a:r>
              <a:rPr lang="ja-JP" sz="2180"/>
              <a:t>182G010 岩井 花音・182G056 中田 菜々子・182G079 山本 椎菜</a:t>
            </a:r>
            <a:endParaRPr sz="218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2"/>
          <p:cNvSpPr txBox="1">
            <a:spLocks noGrp="1"/>
          </p:cNvSpPr>
          <p:nvPr>
            <p:ph type="title"/>
          </p:nvPr>
        </p:nvSpPr>
        <p:spPr>
          <a:xfrm>
            <a:off x="311700" y="372500"/>
            <a:ext cx="8520600" cy="617259"/>
          </a:xfr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b" anchorCtr="0">
            <a:normAutofit fontScale="90000"/>
          </a:bodyPr>
          <a:lstStyle/>
          <a:p>
            <a:pPr lvl="0"/>
            <a:r>
              <a:rPr lang="ja-JP" altLang="en-US"/>
              <a:t>問題（１）</a:t>
            </a:r>
          </a:p>
        </p:txBody>
      </p:sp>
      <p:sp>
        <p:nvSpPr>
          <p:cNvPr id="69" name="Google Shape;69;p2"/>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fontScale="92500"/>
          </a:bodyPr>
          <a:lstStyle/>
          <a:p>
            <a:pPr lvl="0"/>
            <a:r>
              <a:rPr lang="ja-JP" altLang="en-US" dirty="0"/>
              <a:t>私たちの生活の中で，顔は重要な役割をもち，相手が誰であるかという人物に関する情報を伝えたり，内的な感情状態を伝えてくれる。 </a:t>
            </a:r>
          </a:p>
          <a:p>
            <a:pPr lvl="0"/>
            <a:r>
              <a:rPr lang="ja-JP" altLang="en-US" dirty="0"/>
              <a:t>特に，表情は，相手の感情の現在の変化を伝えるだけでなく，その人の内面的な性質を伝えることから，対人印象を形成するにも重要である。</a:t>
            </a:r>
          </a:p>
          <a:p>
            <a:pPr lvl="0"/>
            <a:r>
              <a:rPr lang="ja-JP" altLang="en-US" dirty="0"/>
              <a:t>顔による印象形成においては，眉毛，目，視線，口などそれぞれのパーツの動きが表情を作るうえで重要な役割を果たす。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a:t>問題（２）</a:t>
            </a:r>
          </a:p>
        </p:txBody>
      </p:sp>
      <p:sp>
        <p:nvSpPr>
          <p:cNvPr id="75" name="Google Shape;75;p3"/>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fontScale="85000" lnSpcReduction="10000"/>
          </a:bodyPr>
          <a:lstStyle/>
          <a:p>
            <a:pPr lvl="0"/>
            <a:r>
              <a:rPr lang="ja-JP" altLang="en-US" dirty="0"/>
              <a:t>しかしながら，</a:t>
            </a:r>
            <a:r>
              <a:rPr lang="en-US" altLang="ja-JP" dirty="0"/>
              <a:t>2019 </a:t>
            </a:r>
            <a:r>
              <a:rPr lang="ja-JP" altLang="en-US" dirty="0"/>
              <a:t>年からの新型コロナ感染症（</a:t>
            </a:r>
            <a:r>
              <a:rPr lang="en-US" altLang="ja-JP" dirty="0"/>
              <a:t>COVID-19</a:t>
            </a:r>
            <a:r>
              <a:rPr lang="ja-JP" altLang="en-US" dirty="0"/>
              <a:t>）の世界的な流行によって，現在では常にマスクをつけた生活が一般化している。</a:t>
            </a:r>
          </a:p>
          <a:p>
            <a:pPr lvl="0"/>
            <a:r>
              <a:rPr lang="ja-JP" altLang="en-US" dirty="0"/>
              <a:t>マスクをつけることによって，顔の印象はどのように変化するのであろうか？</a:t>
            </a:r>
            <a:endParaRPr lang="en-US" altLang="ja-JP" dirty="0"/>
          </a:p>
          <a:p>
            <a:pPr lvl="0"/>
            <a:endParaRPr lang="ja-JP" altLang="en-US" dirty="0"/>
          </a:p>
          <a:p>
            <a:pPr marL="114300" lvl="0" indent="0">
              <a:buNone/>
            </a:pPr>
            <a:r>
              <a:rPr lang="ja-JP" altLang="en-US" dirty="0"/>
              <a:t>〇宮崎・佐藤・河原（</a:t>
            </a:r>
            <a:r>
              <a:rPr lang="en-US" altLang="ja-JP" dirty="0"/>
              <a:t>2014</a:t>
            </a:r>
            <a:r>
              <a:rPr lang="ja-JP" altLang="en-US" dirty="0"/>
              <a:t>） </a:t>
            </a:r>
          </a:p>
          <a:p>
            <a:pPr lvl="1"/>
            <a:r>
              <a:rPr lang="ja-JP" altLang="en-US" dirty="0"/>
              <a:t>顔の魅力に及ぼすマスクの効果について検討した結果，魅力度の低い顔はマスクをつけても魅力の評定値に変化はないが，魅力度の高い顔は，マスクをつけることによって魅力度が低下することを明らかにした。</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a:t>問題（３）</a:t>
            </a:r>
          </a:p>
        </p:txBody>
      </p:sp>
      <p:sp>
        <p:nvSpPr>
          <p:cNvPr id="81" name="Google Shape;81;p4"/>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a:bodyPr>
          <a:lstStyle/>
          <a:p>
            <a:pPr lvl="0">
              <a:buFont typeface="Yu Gothic" panose="020B0400000000000000" pitchFamily="50" charset="-128"/>
              <a:buChar char="☆"/>
            </a:pPr>
            <a:r>
              <a:rPr lang="ja-JP" altLang="en-US" dirty="0">
                <a:solidFill>
                  <a:schemeClr val="bg2"/>
                </a:solidFill>
              </a:rPr>
              <a:t>しかしながら，宮崎らが研究を行った</a:t>
            </a:r>
            <a:r>
              <a:rPr lang="en-US" altLang="ja-JP" dirty="0">
                <a:solidFill>
                  <a:schemeClr val="bg2"/>
                </a:solidFill>
              </a:rPr>
              <a:t>2014 </a:t>
            </a:r>
            <a:r>
              <a:rPr lang="ja-JP" altLang="en-US" dirty="0">
                <a:solidFill>
                  <a:schemeClr val="bg2"/>
                </a:solidFill>
              </a:rPr>
              <a:t>年に比べ，</a:t>
            </a:r>
            <a:r>
              <a:rPr lang="ja-JP" altLang="en-US" dirty="0">
                <a:solidFill>
                  <a:srgbClr val="FF0000"/>
                </a:solidFill>
              </a:rPr>
              <a:t>現在はマスク着用についての受け止め方は大きく変化したのではないだろうか？</a:t>
            </a:r>
            <a:r>
              <a:rPr lang="ja-JP" altLang="en-US" dirty="0">
                <a:solidFill>
                  <a:schemeClr val="bg2"/>
                </a:solidFill>
              </a:rPr>
              <a:t>（例えば，</a:t>
            </a:r>
            <a:r>
              <a:rPr lang="ja-JP" altLang="en-US" dirty="0">
                <a:solidFill>
                  <a:srgbClr val="FF0000"/>
                </a:solidFill>
              </a:rPr>
              <a:t>黒いマスクの印象は大きく変わったはず！</a:t>
            </a:r>
            <a:r>
              <a:rPr lang="ja-JP" altLang="en-US" dirty="0">
                <a:solidFill>
                  <a:schemeClr val="bg2"/>
                </a:solidFill>
              </a:rPr>
              <a:t>）</a:t>
            </a:r>
          </a:p>
          <a:p>
            <a:pPr lvl="0"/>
            <a:endParaRPr lang="ja-JP" altLang="en-US" dirty="0"/>
          </a:p>
          <a:p>
            <a:pPr lvl="0"/>
            <a:r>
              <a:rPr lang="ja-JP" altLang="en-US" dirty="0"/>
              <a:t>本研究の目的</a:t>
            </a:r>
          </a:p>
          <a:p>
            <a:pPr lvl="1"/>
            <a:r>
              <a:rPr lang="ja-JP" altLang="en-US" dirty="0"/>
              <a:t>マスクを着用することによって，顔から受ける印象がどのように変化するかを実験的に検討する。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5"/>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方法（１）</a:t>
            </a:r>
          </a:p>
        </p:txBody>
      </p:sp>
      <p:sp>
        <p:nvSpPr>
          <p:cNvPr id="87" name="Google Shape;87;p5"/>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a:bodyPr>
          <a:lstStyle/>
          <a:p>
            <a:pPr lvl="0"/>
            <a:r>
              <a:rPr lang="ja-JP" altLang="en-US" dirty="0"/>
              <a:t>実験参加者 </a:t>
            </a:r>
          </a:p>
          <a:p>
            <a:pPr lvl="1"/>
            <a:r>
              <a:rPr lang="ja-JP" altLang="en-US" dirty="0"/>
              <a:t>大学生参加者</a:t>
            </a:r>
            <a:r>
              <a:rPr lang="en-US" altLang="ja-JP" dirty="0"/>
              <a:t>32</a:t>
            </a:r>
            <a:r>
              <a:rPr lang="ja-JP" altLang="en-US" dirty="0"/>
              <a:t>名</a:t>
            </a:r>
            <a:endParaRPr lang="en-US" altLang="ja-JP" dirty="0"/>
          </a:p>
          <a:p>
            <a:pPr lvl="1"/>
            <a:endParaRPr lang="ja-JP" altLang="en-US" dirty="0"/>
          </a:p>
          <a:p>
            <a:pPr lvl="0"/>
            <a:r>
              <a:rPr lang="ja-JP" altLang="en-US" dirty="0"/>
              <a:t>刺激</a:t>
            </a:r>
          </a:p>
          <a:p>
            <a:pPr lvl="1"/>
            <a:r>
              <a:rPr lang="en-US" altLang="ja-JP" dirty="0"/>
              <a:t>This Person Does Not Exist</a:t>
            </a:r>
            <a:r>
              <a:rPr lang="ja-JP" altLang="en-US" dirty="0"/>
              <a:t>（</a:t>
            </a:r>
            <a:r>
              <a:rPr lang="en-US" altLang="ja-JP" dirty="0"/>
              <a:t>https://thispersondoes notexist.com/</a:t>
            </a:r>
            <a:r>
              <a:rPr lang="ja-JP" altLang="en-US" dirty="0"/>
              <a:t>）から５名の顔画像を収集し，</a:t>
            </a:r>
            <a:r>
              <a:rPr lang="en-US" altLang="ja-JP" dirty="0"/>
              <a:t>CG</a:t>
            </a:r>
            <a:r>
              <a:rPr lang="ja-JP" altLang="en-US" dirty="0"/>
              <a:t>モデルで作成したサージカルマスク画像を適用した（マスクなし，白マスク，黒マスクの３条件）。</a:t>
            </a:r>
          </a:p>
        </p:txBody>
      </p:sp>
      <p:pic>
        <p:nvPicPr>
          <p:cNvPr id="88" name="Google Shape;88;p5"/>
          <p:cNvPicPr preferRelativeResize="0"/>
          <p:nvPr/>
        </p:nvPicPr>
        <p:blipFill rotWithShape="1">
          <a:blip r:embed="rId3">
            <a:alphaModFix/>
          </a:blip>
          <a:srcRect/>
          <a:stretch/>
        </p:blipFill>
        <p:spPr>
          <a:xfrm>
            <a:off x="5825674" y="312329"/>
            <a:ext cx="1463600" cy="1895875"/>
          </a:xfrm>
          <a:prstGeom prst="rect">
            <a:avLst/>
          </a:prstGeom>
          <a:noFill/>
          <a:ln>
            <a:noFill/>
          </a:ln>
        </p:spPr>
      </p:pic>
      <p:pic>
        <p:nvPicPr>
          <p:cNvPr id="89" name="Google Shape;89;p5"/>
          <p:cNvPicPr preferRelativeResize="0"/>
          <p:nvPr/>
        </p:nvPicPr>
        <p:blipFill rotWithShape="1">
          <a:blip r:embed="rId4">
            <a:alphaModFix/>
          </a:blip>
          <a:srcRect/>
          <a:stretch/>
        </p:blipFill>
        <p:spPr>
          <a:xfrm>
            <a:off x="7414725" y="312329"/>
            <a:ext cx="1463600" cy="189585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7" name="図 6">
            <a:extLst>
              <a:ext uri="{FF2B5EF4-FFF2-40B4-BE49-F238E27FC236}">
                <a16:creationId xmlns:a16="http://schemas.microsoft.com/office/drawing/2014/main" id="{1A0F8369-86CE-4B75-8D50-E9CAAD5F795A}"/>
              </a:ext>
            </a:extLst>
          </p:cNvPr>
          <p:cNvPicPr>
            <a:picLocks noChangeAspect="1"/>
          </p:cNvPicPr>
          <p:nvPr/>
        </p:nvPicPr>
        <p:blipFill>
          <a:blip r:embed="rId3"/>
          <a:stretch>
            <a:fillRect/>
          </a:stretch>
        </p:blipFill>
        <p:spPr>
          <a:xfrm>
            <a:off x="1167521" y="409208"/>
            <a:ext cx="1465095" cy="1462699"/>
          </a:xfrm>
          <a:prstGeom prst="rect">
            <a:avLst/>
          </a:prstGeom>
        </p:spPr>
      </p:pic>
      <p:pic>
        <p:nvPicPr>
          <p:cNvPr id="11" name="図 10">
            <a:extLst>
              <a:ext uri="{FF2B5EF4-FFF2-40B4-BE49-F238E27FC236}">
                <a16:creationId xmlns:a16="http://schemas.microsoft.com/office/drawing/2014/main" id="{29A23ED1-B483-4A9D-A687-1EC0FFEA7509}"/>
              </a:ext>
            </a:extLst>
          </p:cNvPr>
          <p:cNvPicPr>
            <a:picLocks noChangeAspect="1"/>
          </p:cNvPicPr>
          <p:nvPr/>
        </p:nvPicPr>
        <p:blipFill>
          <a:blip r:embed="rId4"/>
          <a:stretch>
            <a:fillRect/>
          </a:stretch>
        </p:blipFill>
        <p:spPr>
          <a:xfrm>
            <a:off x="1167521" y="1939676"/>
            <a:ext cx="1465095" cy="1462699"/>
          </a:xfrm>
          <a:prstGeom prst="rect">
            <a:avLst/>
          </a:prstGeom>
        </p:spPr>
      </p:pic>
      <p:pic>
        <p:nvPicPr>
          <p:cNvPr id="13" name="図 12">
            <a:extLst>
              <a:ext uri="{FF2B5EF4-FFF2-40B4-BE49-F238E27FC236}">
                <a16:creationId xmlns:a16="http://schemas.microsoft.com/office/drawing/2014/main" id="{7F3B32D1-4808-4612-BF79-BDA611D7A206}"/>
              </a:ext>
            </a:extLst>
          </p:cNvPr>
          <p:cNvPicPr>
            <a:picLocks noChangeAspect="1"/>
          </p:cNvPicPr>
          <p:nvPr/>
        </p:nvPicPr>
        <p:blipFill>
          <a:blip r:embed="rId5"/>
          <a:stretch>
            <a:fillRect/>
          </a:stretch>
        </p:blipFill>
        <p:spPr>
          <a:xfrm>
            <a:off x="1167521" y="3470144"/>
            <a:ext cx="1465095" cy="1462699"/>
          </a:xfrm>
          <a:prstGeom prst="rect">
            <a:avLst/>
          </a:prstGeom>
        </p:spPr>
      </p:pic>
      <p:pic>
        <p:nvPicPr>
          <p:cNvPr id="15" name="図 14">
            <a:extLst>
              <a:ext uri="{FF2B5EF4-FFF2-40B4-BE49-F238E27FC236}">
                <a16:creationId xmlns:a16="http://schemas.microsoft.com/office/drawing/2014/main" id="{836CE38F-4825-4588-A591-34BDC029A5F4}"/>
              </a:ext>
            </a:extLst>
          </p:cNvPr>
          <p:cNvPicPr>
            <a:picLocks noChangeAspect="1"/>
          </p:cNvPicPr>
          <p:nvPr/>
        </p:nvPicPr>
        <p:blipFill>
          <a:blip r:embed="rId6"/>
          <a:stretch>
            <a:fillRect/>
          </a:stretch>
        </p:blipFill>
        <p:spPr>
          <a:xfrm>
            <a:off x="2723515" y="409208"/>
            <a:ext cx="1465095" cy="1462699"/>
          </a:xfrm>
          <a:prstGeom prst="rect">
            <a:avLst/>
          </a:prstGeom>
        </p:spPr>
      </p:pic>
      <p:pic>
        <p:nvPicPr>
          <p:cNvPr id="17" name="図 16">
            <a:extLst>
              <a:ext uri="{FF2B5EF4-FFF2-40B4-BE49-F238E27FC236}">
                <a16:creationId xmlns:a16="http://schemas.microsoft.com/office/drawing/2014/main" id="{49E6BA2C-EBAF-4C70-A6B0-A31F682BD042}"/>
              </a:ext>
            </a:extLst>
          </p:cNvPr>
          <p:cNvPicPr>
            <a:picLocks noChangeAspect="1"/>
          </p:cNvPicPr>
          <p:nvPr/>
        </p:nvPicPr>
        <p:blipFill>
          <a:blip r:embed="rId7"/>
          <a:stretch>
            <a:fillRect/>
          </a:stretch>
        </p:blipFill>
        <p:spPr>
          <a:xfrm>
            <a:off x="2723515" y="1939676"/>
            <a:ext cx="1465095" cy="1462699"/>
          </a:xfrm>
          <a:prstGeom prst="rect">
            <a:avLst/>
          </a:prstGeom>
        </p:spPr>
      </p:pic>
      <p:pic>
        <p:nvPicPr>
          <p:cNvPr id="19" name="図 18">
            <a:extLst>
              <a:ext uri="{FF2B5EF4-FFF2-40B4-BE49-F238E27FC236}">
                <a16:creationId xmlns:a16="http://schemas.microsoft.com/office/drawing/2014/main" id="{5C4F2202-5A13-4A51-AEEA-A3EBC46BF7AC}"/>
              </a:ext>
            </a:extLst>
          </p:cNvPr>
          <p:cNvPicPr>
            <a:picLocks noChangeAspect="1"/>
          </p:cNvPicPr>
          <p:nvPr/>
        </p:nvPicPr>
        <p:blipFill>
          <a:blip r:embed="rId8"/>
          <a:stretch>
            <a:fillRect/>
          </a:stretch>
        </p:blipFill>
        <p:spPr>
          <a:xfrm>
            <a:off x="2723515" y="3470144"/>
            <a:ext cx="1465095" cy="1462699"/>
          </a:xfrm>
          <a:prstGeom prst="rect">
            <a:avLst/>
          </a:prstGeom>
        </p:spPr>
      </p:pic>
      <p:pic>
        <p:nvPicPr>
          <p:cNvPr id="21" name="図 20">
            <a:extLst>
              <a:ext uri="{FF2B5EF4-FFF2-40B4-BE49-F238E27FC236}">
                <a16:creationId xmlns:a16="http://schemas.microsoft.com/office/drawing/2014/main" id="{0261AFB2-4894-4163-83C3-92C85ED953EA}"/>
              </a:ext>
            </a:extLst>
          </p:cNvPr>
          <p:cNvPicPr>
            <a:picLocks noChangeAspect="1"/>
          </p:cNvPicPr>
          <p:nvPr/>
        </p:nvPicPr>
        <p:blipFill>
          <a:blip r:embed="rId9"/>
          <a:stretch>
            <a:fillRect/>
          </a:stretch>
        </p:blipFill>
        <p:spPr>
          <a:xfrm>
            <a:off x="4279509" y="409208"/>
            <a:ext cx="1465095" cy="1462699"/>
          </a:xfrm>
          <a:prstGeom prst="rect">
            <a:avLst/>
          </a:prstGeom>
        </p:spPr>
      </p:pic>
      <p:pic>
        <p:nvPicPr>
          <p:cNvPr id="23" name="図 22">
            <a:extLst>
              <a:ext uri="{FF2B5EF4-FFF2-40B4-BE49-F238E27FC236}">
                <a16:creationId xmlns:a16="http://schemas.microsoft.com/office/drawing/2014/main" id="{2F6D6B8B-3664-4164-BFF9-0979439C6CA5}"/>
              </a:ext>
            </a:extLst>
          </p:cNvPr>
          <p:cNvPicPr>
            <a:picLocks noChangeAspect="1"/>
          </p:cNvPicPr>
          <p:nvPr/>
        </p:nvPicPr>
        <p:blipFill>
          <a:blip r:embed="rId10"/>
          <a:stretch>
            <a:fillRect/>
          </a:stretch>
        </p:blipFill>
        <p:spPr>
          <a:xfrm>
            <a:off x="4279509" y="1939676"/>
            <a:ext cx="1465095" cy="1462699"/>
          </a:xfrm>
          <a:prstGeom prst="rect">
            <a:avLst/>
          </a:prstGeom>
        </p:spPr>
      </p:pic>
      <p:pic>
        <p:nvPicPr>
          <p:cNvPr id="25" name="図 24">
            <a:extLst>
              <a:ext uri="{FF2B5EF4-FFF2-40B4-BE49-F238E27FC236}">
                <a16:creationId xmlns:a16="http://schemas.microsoft.com/office/drawing/2014/main" id="{F0D69E8D-5233-4E24-AA65-1467AC15CB4E}"/>
              </a:ext>
            </a:extLst>
          </p:cNvPr>
          <p:cNvPicPr>
            <a:picLocks noChangeAspect="1"/>
          </p:cNvPicPr>
          <p:nvPr/>
        </p:nvPicPr>
        <p:blipFill>
          <a:blip r:embed="rId11"/>
          <a:stretch>
            <a:fillRect/>
          </a:stretch>
        </p:blipFill>
        <p:spPr>
          <a:xfrm>
            <a:off x="4279509" y="3470144"/>
            <a:ext cx="1465095" cy="1462699"/>
          </a:xfrm>
          <a:prstGeom prst="rect">
            <a:avLst/>
          </a:prstGeom>
        </p:spPr>
      </p:pic>
      <p:pic>
        <p:nvPicPr>
          <p:cNvPr id="27" name="図 26">
            <a:extLst>
              <a:ext uri="{FF2B5EF4-FFF2-40B4-BE49-F238E27FC236}">
                <a16:creationId xmlns:a16="http://schemas.microsoft.com/office/drawing/2014/main" id="{4C6FC26D-7106-4AA5-AC58-FCCC19C28D7A}"/>
              </a:ext>
            </a:extLst>
          </p:cNvPr>
          <p:cNvPicPr>
            <a:picLocks noChangeAspect="1"/>
          </p:cNvPicPr>
          <p:nvPr/>
        </p:nvPicPr>
        <p:blipFill>
          <a:blip r:embed="rId12"/>
          <a:stretch>
            <a:fillRect/>
          </a:stretch>
        </p:blipFill>
        <p:spPr>
          <a:xfrm>
            <a:off x="5835503" y="409207"/>
            <a:ext cx="1465095" cy="1462699"/>
          </a:xfrm>
          <a:prstGeom prst="rect">
            <a:avLst/>
          </a:prstGeom>
        </p:spPr>
      </p:pic>
      <p:pic>
        <p:nvPicPr>
          <p:cNvPr id="29" name="図 28">
            <a:extLst>
              <a:ext uri="{FF2B5EF4-FFF2-40B4-BE49-F238E27FC236}">
                <a16:creationId xmlns:a16="http://schemas.microsoft.com/office/drawing/2014/main" id="{FE0E6AFF-6158-46C7-ACED-D02B31D437EA}"/>
              </a:ext>
            </a:extLst>
          </p:cNvPr>
          <p:cNvPicPr>
            <a:picLocks noChangeAspect="1"/>
          </p:cNvPicPr>
          <p:nvPr/>
        </p:nvPicPr>
        <p:blipFill>
          <a:blip r:embed="rId13"/>
          <a:stretch>
            <a:fillRect/>
          </a:stretch>
        </p:blipFill>
        <p:spPr>
          <a:xfrm>
            <a:off x="5835503" y="1939676"/>
            <a:ext cx="1465095" cy="1462699"/>
          </a:xfrm>
          <a:prstGeom prst="rect">
            <a:avLst/>
          </a:prstGeom>
        </p:spPr>
      </p:pic>
      <p:pic>
        <p:nvPicPr>
          <p:cNvPr id="31" name="図 30">
            <a:extLst>
              <a:ext uri="{FF2B5EF4-FFF2-40B4-BE49-F238E27FC236}">
                <a16:creationId xmlns:a16="http://schemas.microsoft.com/office/drawing/2014/main" id="{3277B79C-6D67-4844-A7EC-3B0ABD778786}"/>
              </a:ext>
            </a:extLst>
          </p:cNvPr>
          <p:cNvPicPr>
            <a:picLocks noChangeAspect="1"/>
          </p:cNvPicPr>
          <p:nvPr/>
        </p:nvPicPr>
        <p:blipFill>
          <a:blip r:embed="rId14"/>
          <a:stretch>
            <a:fillRect/>
          </a:stretch>
        </p:blipFill>
        <p:spPr>
          <a:xfrm>
            <a:off x="5835503" y="3470144"/>
            <a:ext cx="1465095" cy="1462699"/>
          </a:xfrm>
          <a:prstGeom prst="rect">
            <a:avLst/>
          </a:prstGeom>
        </p:spPr>
      </p:pic>
      <p:pic>
        <p:nvPicPr>
          <p:cNvPr id="33" name="図 32">
            <a:extLst>
              <a:ext uri="{FF2B5EF4-FFF2-40B4-BE49-F238E27FC236}">
                <a16:creationId xmlns:a16="http://schemas.microsoft.com/office/drawing/2014/main" id="{54690322-B2A3-4BCD-B348-98B5757CBB46}"/>
              </a:ext>
            </a:extLst>
          </p:cNvPr>
          <p:cNvPicPr>
            <a:picLocks noChangeAspect="1"/>
          </p:cNvPicPr>
          <p:nvPr/>
        </p:nvPicPr>
        <p:blipFill>
          <a:blip r:embed="rId15"/>
          <a:stretch>
            <a:fillRect/>
          </a:stretch>
        </p:blipFill>
        <p:spPr>
          <a:xfrm>
            <a:off x="7391497" y="409206"/>
            <a:ext cx="1465095" cy="1462699"/>
          </a:xfrm>
          <a:prstGeom prst="rect">
            <a:avLst/>
          </a:prstGeom>
        </p:spPr>
      </p:pic>
      <p:pic>
        <p:nvPicPr>
          <p:cNvPr id="35" name="図 34">
            <a:extLst>
              <a:ext uri="{FF2B5EF4-FFF2-40B4-BE49-F238E27FC236}">
                <a16:creationId xmlns:a16="http://schemas.microsoft.com/office/drawing/2014/main" id="{265BA07C-242C-4C47-A01F-BC2103612862}"/>
              </a:ext>
            </a:extLst>
          </p:cNvPr>
          <p:cNvPicPr>
            <a:picLocks noChangeAspect="1"/>
          </p:cNvPicPr>
          <p:nvPr/>
        </p:nvPicPr>
        <p:blipFill>
          <a:blip r:embed="rId16"/>
          <a:stretch>
            <a:fillRect/>
          </a:stretch>
        </p:blipFill>
        <p:spPr>
          <a:xfrm>
            <a:off x="7391497" y="1939676"/>
            <a:ext cx="1465095" cy="1462699"/>
          </a:xfrm>
          <a:prstGeom prst="rect">
            <a:avLst/>
          </a:prstGeom>
        </p:spPr>
      </p:pic>
      <p:pic>
        <p:nvPicPr>
          <p:cNvPr id="37" name="図 36">
            <a:extLst>
              <a:ext uri="{FF2B5EF4-FFF2-40B4-BE49-F238E27FC236}">
                <a16:creationId xmlns:a16="http://schemas.microsoft.com/office/drawing/2014/main" id="{6C983F8A-5CB8-49FE-AC78-DC8F1B6729A4}"/>
              </a:ext>
            </a:extLst>
          </p:cNvPr>
          <p:cNvPicPr>
            <a:picLocks noChangeAspect="1"/>
          </p:cNvPicPr>
          <p:nvPr/>
        </p:nvPicPr>
        <p:blipFill>
          <a:blip r:embed="rId17"/>
          <a:stretch>
            <a:fillRect/>
          </a:stretch>
        </p:blipFill>
        <p:spPr>
          <a:xfrm>
            <a:off x="7391497" y="3470144"/>
            <a:ext cx="1465095" cy="1462699"/>
          </a:xfrm>
          <a:prstGeom prst="rect">
            <a:avLst/>
          </a:prstGeom>
        </p:spPr>
      </p:pic>
      <p:sp>
        <p:nvSpPr>
          <p:cNvPr id="38" name="テキスト ボックス 37">
            <a:extLst>
              <a:ext uri="{FF2B5EF4-FFF2-40B4-BE49-F238E27FC236}">
                <a16:creationId xmlns:a16="http://schemas.microsoft.com/office/drawing/2014/main" id="{465B24FB-E389-4366-8583-84992DE738DF}"/>
              </a:ext>
            </a:extLst>
          </p:cNvPr>
          <p:cNvSpPr txBox="1"/>
          <p:nvPr/>
        </p:nvSpPr>
        <p:spPr>
          <a:xfrm>
            <a:off x="1475705" y="101429"/>
            <a:ext cx="848725" cy="307777"/>
          </a:xfrm>
          <a:prstGeom prst="rect">
            <a:avLst/>
          </a:prstGeom>
          <a:noFill/>
        </p:spPr>
        <p:txBody>
          <a:bodyPr wrap="square" rtlCol="0">
            <a:spAutoFit/>
          </a:bodyPr>
          <a:lstStyle/>
          <a:p>
            <a:pPr algn="ctr"/>
            <a:r>
              <a:rPr kumimoji="1" lang="ja-JP" altLang="en-US" dirty="0"/>
              <a:t>顔１</a:t>
            </a:r>
          </a:p>
        </p:txBody>
      </p:sp>
      <p:sp>
        <p:nvSpPr>
          <p:cNvPr id="47" name="テキスト ボックス 46">
            <a:extLst>
              <a:ext uri="{FF2B5EF4-FFF2-40B4-BE49-F238E27FC236}">
                <a16:creationId xmlns:a16="http://schemas.microsoft.com/office/drawing/2014/main" id="{31694D2F-56FA-4E36-A251-3A3454BDFB1E}"/>
              </a:ext>
            </a:extLst>
          </p:cNvPr>
          <p:cNvSpPr txBox="1"/>
          <p:nvPr/>
        </p:nvSpPr>
        <p:spPr>
          <a:xfrm>
            <a:off x="3031699" y="101428"/>
            <a:ext cx="848725" cy="307777"/>
          </a:xfrm>
          <a:prstGeom prst="rect">
            <a:avLst/>
          </a:prstGeom>
          <a:noFill/>
        </p:spPr>
        <p:txBody>
          <a:bodyPr wrap="square" rtlCol="0">
            <a:spAutoFit/>
          </a:bodyPr>
          <a:lstStyle/>
          <a:p>
            <a:pPr algn="ctr"/>
            <a:r>
              <a:rPr kumimoji="1" lang="ja-JP" altLang="en-US" dirty="0"/>
              <a:t>顔２</a:t>
            </a:r>
          </a:p>
        </p:txBody>
      </p:sp>
      <p:sp>
        <p:nvSpPr>
          <p:cNvPr id="48" name="テキスト ボックス 47">
            <a:extLst>
              <a:ext uri="{FF2B5EF4-FFF2-40B4-BE49-F238E27FC236}">
                <a16:creationId xmlns:a16="http://schemas.microsoft.com/office/drawing/2014/main" id="{15562E91-8E32-40C8-A3AF-6A8424FDD05D}"/>
              </a:ext>
            </a:extLst>
          </p:cNvPr>
          <p:cNvSpPr txBox="1"/>
          <p:nvPr/>
        </p:nvSpPr>
        <p:spPr>
          <a:xfrm>
            <a:off x="4587693" y="101427"/>
            <a:ext cx="848725" cy="307777"/>
          </a:xfrm>
          <a:prstGeom prst="rect">
            <a:avLst/>
          </a:prstGeom>
          <a:noFill/>
        </p:spPr>
        <p:txBody>
          <a:bodyPr wrap="square" rtlCol="0">
            <a:spAutoFit/>
          </a:bodyPr>
          <a:lstStyle/>
          <a:p>
            <a:pPr algn="ctr"/>
            <a:r>
              <a:rPr kumimoji="1" lang="ja-JP" altLang="en-US" dirty="0"/>
              <a:t>顔３</a:t>
            </a:r>
          </a:p>
        </p:txBody>
      </p:sp>
      <p:sp>
        <p:nvSpPr>
          <p:cNvPr id="49" name="テキスト ボックス 48">
            <a:extLst>
              <a:ext uri="{FF2B5EF4-FFF2-40B4-BE49-F238E27FC236}">
                <a16:creationId xmlns:a16="http://schemas.microsoft.com/office/drawing/2014/main" id="{F5781968-193F-4837-85AE-73984B125B99}"/>
              </a:ext>
            </a:extLst>
          </p:cNvPr>
          <p:cNvSpPr txBox="1"/>
          <p:nvPr/>
        </p:nvSpPr>
        <p:spPr>
          <a:xfrm>
            <a:off x="6143687" y="101427"/>
            <a:ext cx="848725" cy="307777"/>
          </a:xfrm>
          <a:prstGeom prst="rect">
            <a:avLst/>
          </a:prstGeom>
          <a:noFill/>
        </p:spPr>
        <p:txBody>
          <a:bodyPr wrap="square" rtlCol="0">
            <a:spAutoFit/>
          </a:bodyPr>
          <a:lstStyle/>
          <a:p>
            <a:pPr algn="ctr"/>
            <a:r>
              <a:rPr kumimoji="1" lang="ja-JP" altLang="en-US" dirty="0"/>
              <a:t>顔４</a:t>
            </a:r>
          </a:p>
        </p:txBody>
      </p:sp>
      <p:sp>
        <p:nvSpPr>
          <p:cNvPr id="50" name="テキスト ボックス 49">
            <a:extLst>
              <a:ext uri="{FF2B5EF4-FFF2-40B4-BE49-F238E27FC236}">
                <a16:creationId xmlns:a16="http://schemas.microsoft.com/office/drawing/2014/main" id="{73EF8262-637A-47EF-AAC4-C5B6F6936AA8}"/>
              </a:ext>
            </a:extLst>
          </p:cNvPr>
          <p:cNvSpPr txBox="1"/>
          <p:nvPr/>
        </p:nvSpPr>
        <p:spPr>
          <a:xfrm>
            <a:off x="7699681" y="101426"/>
            <a:ext cx="848725" cy="307777"/>
          </a:xfrm>
          <a:prstGeom prst="rect">
            <a:avLst/>
          </a:prstGeom>
          <a:noFill/>
        </p:spPr>
        <p:txBody>
          <a:bodyPr wrap="square" rtlCol="0">
            <a:spAutoFit/>
          </a:bodyPr>
          <a:lstStyle/>
          <a:p>
            <a:pPr algn="ctr"/>
            <a:r>
              <a:rPr kumimoji="1" lang="ja-JP" altLang="en-US" dirty="0"/>
              <a:t>顔５</a:t>
            </a:r>
          </a:p>
        </p:txBody>
      </p:sp>
      <p:sp>
        <p:nvSpPr>
          <p:cNvPr id="52" name="テキスト ボックス 51">
            <a:extLst>
              <a:ext uri="{FF2B5EF4-FFF2-40B4-BE49-F238E27FC236}">
                <a16:creationId xmlns:a16="http://schemas.microsoft.com/office/drawing/2014/main" id="{3C4554B6-1217-4879-AE64-9D1C6A29A5CA}"/>
              </a:ext>
            </a:extLst>
          </p:cNvPr>
          <p:cNvSpPr txBox="1"/>
          <p:nvPr/>
        </p:nvSpPr>
        <p:spPr>
          <a:xfrm>
            <a:off x="227897" y="2517136"/>
            <a:ext cx="939624" cy="307777"/>
          </a:xfrm>
          <a:prstGeom prst="rect">
            <a:avLst/>
          </a:prstGeom>
          <a:noFill/>
        </p:spPr>
        <p:txBody>
          <a:bodyPr wrap="square" rtlCol="0">
            <a:spAutoFit/>
          </a:bodyPr>
          <a:lstStyle/>
          <a:p>
            <a:pPr algn="r"/>
            <a:r>
              <a:rPr kumimoji="1" lang="ja-JP" altLang="en-US" dirty="0"/>
              <a:t>白マスク</a:t>
            </a:r>
          </a:p>
        </p:txBody>
      </p:sp>
      <p:sp>
        <p:nvSpPr>
          <p:cNvPr id="53" name="テキスト ボックス 52">
            <a:extLst>
              <a:ext uri="{FF2B5EF4-FFF2-40B4-BE49-F238E27FC236}">
                <a16:creationId xmlns:a16="http://schemas.microsoft.com/office/drawing/2014/main" id="{9F9103B7-DEEB-4A66-AF8D-8783A6CCC045}"/>
              </a:ext>
            </a:extLst>
          </p:cNvPr>
          <p:cNvSpPr txBox="1"/>
          <p:nvPr/>
        </p:nvSpPr>
        <p:spPr>
          <a:xfrm>
            <a:off x="70727" y="986666"/>
            <a:ext cx="1096794" cy="307777"/>
          </a:xfrm>
          <a:prstGeom prst="rect">
            <a:avLst/>
          </a:prstGeom>
          <a:noFill/>
        </p:spPr>
        <p:txBody>
          <a:bodyPr wrap="square" rtlCol="0">
            <a:spAutoFit/>
          </a:bodyPr>
          <a:lstStyle/>
          <a:p>
            <a:pPr algn="r"/>
            <a:r>
              <a:rPr kumimoji="1" lang="ja-JP" altLang="en-US" dirty="0"/>
              <a:t>マスクなし</a:t>
            </a:r>
          </a:p>
        </p:txBody>
      </p:sp>
      <p:sp>
        <p:nvSpPr>
          <p:cNvPr id="54" name="テキスト ボックス 53">
            <a:extLst>
              <a:ext uri="{FF2B5EF4-FFF2-40B4-BE49-F238E27FC236}">
                <a16:creationId xmlns:a16="http://schemas.microsoft.com/office/drawing/2014/main" id="{08260A8A-F02A-4D43-B240-3FFF9FC0EE4D}"/>
              </a:ext>
            </a:extLst>
          </p:cNvPr>
          <p:cNvSpPr txBox="1"/>
          <p:nvPr/>
        </p:nvSpPr>
        <p:spPr>
          <a:xfrm>
            <a:off x="227897" y="4047604"/>
            <a:ext cx="939624" cy="307777"/>
          </a:xfrm>
          <a:prstGeom prst="rect">
            <a:avLst/>
          </a:prstGeom>
          <a:noFill/>
        </p:spPr>
        <p:txBody>
          <a:bodyPr wrap="square" rtlCol="0">
            <a:spAutoFit/>
          </a:bodyPr>
          <a:lstStyle/>
          <a:p>
            <a:pPr algn="r"/>
            <a:r>
              <a:rPr kumimoji="1" lang="ja-JP" altLang="en-US" dirty="0"/>
              <a:t>黒マスク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7"/>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方法（２）</a:t>
            </a:r>
          </a:p>
        </p:txBody>
      </p:sp>
      <p:sp>
        <p:nvSpPr>
          <p:cNvPr id="107" name="Google Shape;107;p7"/>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a:bodyPr>
          <a:lstStyle/>
          <a:p>
            <a:pPr lvl="0"/>
            <a:r>
              <a:rPr lang="ja-JP" altLang="en-US" dirty="0"/>
              <a:t>手続き</a:t>
            </a:r>
          </a:p>
          <a:p>
            <a:pPr lvl="1"/>
            <a:r>
              <a:rPr lang="ja-JP" altLang="en-US" dirty="0"/>
              <a:t>表情と魅力度の関係性の研究を行った伊師・行場・蒲池（</a:t>
            </a:r>
            <a:r>
              <a:rPr lang="en-US" altLang="ja-JP" dirty="0"/>
              <a:t>2003</a:t>
            </a:r>
            <a:r>
              <a:rPr lang="ja-JP" altLang="en-US" dirty="0"/>
              <a:t>）および伊師（</a:t>
            </a:r>
            <a:r>
              <a:rPr lang="en-US" altLang="ja-JP" dirty="0"/>
              <a:t>2011</a:t>
            </a:r>
            <a:r>
              <a:rPr lang="ja-JP" altLang="en-US" dirty="0"/>
              <a:t>）を参考に，顔からの印象に関する４因子（活力性，柔和性，美感性，支配性）に基づき，「</a:t>
            </a:r>
            <a:r>
              <a:rPr lang="ja-JP" altLang="en-US" dirty="0">
                <a:solidFill>
                  <a:srgbClr val="C00000"/>
                </a:solidFill>
              </a:rPr>
              <a:t>消極的な－積極的な</a:t>
            </a:r>
            <a:r>
              <a:rPr lang="ja-JP" altLang="en-US" dirty="0"/>
              <a:t>」，「</a:t>
            </a:r>
            <a:r>
              <a:rPr lang="ja-JP" altLang="en-US" dirty="0">
                <a:solidFill>
                  <a:srgbClr val="C00000"/>
                </a:solidFill>
              </a:rPr>
              <a:t>つめたい－あたたかい</a:t>
            </a:r>
            <a:r>
              <a:rPr lang="ja-JP" altLang="en-US" dirty="0"/>
              <a:t>」，「</a:t>
            </a:r>
            <a:r>
              <a:rPr lang="ja-JP" altLang="en-US" dirty="0">
                <a:solidFill>
                  <a:srgbClr val="C00000"/>
                </a:solidFill>
              </a:rPr>
              <a:t>品のない－品のある</a:t>
            </a:r>
            <a:r>
              <a:rPr lang="ja-JP" altLang="en-US" dirty="0"/>
              <a:t>」，「</a:t>
            </a:r>
            <a:r>
              <a:rPr lang="ja-JP" altLang="en-US" dirty="0">
                <a:solidFill>
                  <a:srgbClr val="C00000"/>
                </a:solidFill>
              </a:rPr>
              <a:t>弱々しい－力強い</a:t>
            </a:r>
            <a:r>
              <a:rPr lang="ja-JP" altLang="en-US" dirty="0"/>
              <a:t>」に加えて「</a:t>
            </a:r>
            <a:r>
              <a:rPr lang="ja-JP" altLang="en-US" dirty="0">
                <a:solidFill>
                  <a:srgbClr val="C00000"/>
                </a:solidFill>
              </a:rPr>
              <a:t>魅力的でない－魅力的な</a:t>
            </a:r>
            <a:r>
              <a:rPr lang="ja-JP" altLang="en-US" dirty="0"/>
              <a:t>」の５つの評定尺度を用いて，参加者に刺激顔に対する印象評定を行ってもらった。</a:t>
            </a:r>
          </a:p>
        </p:txBody>
      </p:sp>
      <p:pic>
        <p:nvPicPr>
          <p:cNvPr id="108" name="Google Shape;108;p7"/>
          <p:cNvPicPr preferRelativeResize="0"/>
          <p:nvPr/>
        </p:nvPicPr>
        <p:blipFill rotWithShape="1">
          <a:blip r:embed="rId3">
            <a:alphaModFix/>
          </a:blip>
          <a:srcRect/>
          <a:stretch/>
        </p:blipFill>
        <p:spPr>
          <a:xfrm>
            <a:off x="5970699" y="125475"/>
            <a:ext cx="1593175" cy="17751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0b9578070e_0_0"/>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a:t>結果（１）</a:t>
            </a:r>
          </a:p>
        </p:txBody>
      </p:sp>
      <p:sp>
        <p:nvSpPr>
          <p:cNvPr id="114" name="Google Shape;114;g10b9578070e_0_0"/>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a:bodyPr>
          <a:lstStyle/>
          <a:p>
            <a:pPr lvl="0"/>
            <a:r>
              <a:rPr lang="ja-JP" altLang="en-US" dirty="0">
                <a:sym typeface="MS Mincho"/>
              </a:rPr>
              <a:t>５種類の顔の印象評定項目，積極的な，あたたかい，品のある，力強い，魅力的な，のそれぞれの評定値を従属変数として，</a:t>
            </a:r>
            <a:r>
              <a:rPr lang="ja-JP" altLang="en-US" dirty="0">
                <a:solidFill>
                  <a:srgbClr val="FF0000"/>
                </a:solidFill>
                <a:sym typeface="MS Mincho"/>
              </a:rPr>
              <a:t>マスク条件</a:t>
            </a:r>
            <a:r>
              <a:rPr lang="ja-JP" altLang="en-US" dirty="0">
                <a:sym typeface="MS Mincho"/>
              </a:rPr>
              <a:t>（３水準：マスクなし，白マスク，黒マスク）</a:t>
            </a:r>
            <a:r>
              <a:rPr lang="en-US" altLang="ja-JP" dirty="0">
                <a:sym typeface="MS Mincho"/>
              </a:rPr>
              <a:t>×</a:t>
            </a:r>
            <a:r>
              <a:rPr lang="ja-JP" altLang="en-US" dirty="0">
                <a:solidFill>
                  <a:srgbClr val="FF0000"/>
                </a:solidFill>
                <a:sym typeface="MS Mincho"/>
              </a:rPr>
              <a:t>顔の種類</a:t>
            </a:r>
            <a:r>
              <a:rPr lang="ja-JP" altLang="en-US" dirty="0">
                <a:sym typeface="MS Mincho"/>
              </a:rPr>
              <a:t>（５水準）の２要因分散分析を行った。</a:t>
            </a:r>
          </a:p>
          <a:p>
            <a:pPr lvl="0"/>
            <a:endParaRPr lang="ja-JP"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0b9578070e_0_6"/>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結果（２）</a:t>
            </a:r>
          </a:p>
        </p:txBody>
      </p:sp>
      <p:pic>
        <p:nvPicPr>
          <p:cNvPr id="8" name="図 7">
            <a:extLst>
              <a:ext uri="{FF2B5EF4-FFF2-40B4-BE49-F238E27FC236}">
                <a16:creationId xmlns:a16="http://schemas.microsoft.com/office/drawing/2014/main" id="{85CBDB33-F98A-4208-BE86-5D9788A486F0}"/>
              </a:ext>
            </a:extLst>
          </p:cNvPr>
          <p:cNvPicPr>
            <a:picLocks noChangeAspect="1"/>
          </p:cNvPicPr>
          <p:nvPr/>
        </p:nvPicPr>
        <p:blipFill>
          <a:blip r:embed="rId3"/>
          <a:stretch>
            <a:fillRect/>
          </a:stretch>
        </p:blipFill>
        <p:spPr>
          <a:xfrm>
            <a:off x="4471922" y="1637445"/>
            <a:ext cx="4614672" cy="2705100"/>
          </a:xfrm>
          <a:prstGeom prst="rect">
            <a:avLst/>
          </a:prstGeom>
        </p:spPr>
      </p:pic>
      <p:sp>
        <p:nvSpPr>
          <p:cNvPr id="120" name="Google Shape;120;g10b9578070e_0_6"/>
          <p:cNvSpPr txBox="1">
            <a:spLocks noGrp="1"/>
          </p:cNvSpPr>
          <p:nvPr>
            <p:ph type="body" idx="1"/>
          </p:nvPr>
        </p:nvSpPr>
        <p:spPr>
          <a:xfrm>
            <a:off x="311150" y="1323975"/>
            <a:ext cx="4310055" cy="3446463"/>
          </a:xfrm>
          <a:noFill/>
          <a:ln>
            <a:noFill/>
          </a:ln>
        </p:spPr>
        <p:txBody>
          <a:bodyPr spcFirstLastPara="1" wrap="square" lIns="91425" tIns="91425" rIns="91425" bIns="91425" anchor="t" anchorCtr="0">
            <a:normAutofit/>
          </a:bodyPr>
          <a:lstStyle/>
          <a:p>
            <a:r>
              <a:rPr lang="ja-JP" altLang="en-US" sz="2000" dirty="0">
                <a:sym typeface="MS Mincho"/>
              </a:rPr>
              <a:t>「</a:t>
            </a:r>
            <a:r>
              <a:rPr lang="ja-JP" altLang="en-US" sz="2000" dirty="0">
                <a:solidFill>
                  <a:srgbClr val="FF0000"/>
                </a:solidFill>
                <a:sym typeface="MS Mincho"/>
              </a:rPr>
              <a:t>積極的な</a:t>
            </a:r>
            <a:r>
              <a:rPr lang="ja-JP" altLang="en-US" sz="2000" dirty="0">
                <a:sym typeface="MS Mincho"/>
              </a:rPr>
              <a:t>」の結果</a:t>
            </a:r>
            <a:endParaRPr lang="en-US" altLang="ja-JP" sz="2000" dirty="0">
              <a:sym typeface="MS Mincho"/>
            </a:endParaRPr>
          </a:p>
          <a:p>
            <a:pPr lvl="1"/>
            <a:r>
              <a:rPr lang="ja-JP" altLang="en-US" sz="1800" dirty="0">
                <a:sym typeface="MS Mincho"/>
              </a:rPr>
              <a:t>マスクの主効果が有意（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(2,62) = 12.02,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en-US" sz="1800" dirty="0">
                <a:sym typeface="MS Mincho"/>
              </a:rPr>
              <a:t>）</a:t>
            </a:r>
            <a:endParaRPr lang="en-US" altLang="ja-JP" sz="1800" dirty="0">
              <a:sym typeface="MS Mincho"/>
            </a:endParaRPr>
          </a:p>
          <a:p>
            <a:pPr lvl="2"/>
            <a:r>
              <a:rPr lang="ja-JP" altLang="en-US" sz="1600" dirty="0">
                <a:sym typeface="MS Mincho"/>
              </a:rPr>
              <a:t>マスクなし＞白マスク≒黒マスク</a:t>
            </a:r>
            <a:endParaRPr lang="en-US" altLang="ja-JP" sz="1600" dirty="0">
              <a:sym typeface="MS Mincho"/>
            </a:endParaRPr>
          </a:p>
          <a:p>
            <a:pPr lvl="1"/>
            <a:r>
              <a:rPr lang="ja-JP" altLang="en-US" sz="1800" dirty="0">
                <a:sym typeface="MS Mincho"/>
              </a:rPr>
              <a:t>顔の主効果が有意（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(4,124) = 22.25,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2"/>
            <a:r>
              <a:rPr lang="ja-JP" altLang="en-US" sz="1600" dirty="0">
                <a:sym typeface="MS Mincho"/>
              </a:rPr>
              <a:t>顔４≒顔１＞顔５≒顔３＞顔２</a:t>
            </a:r>
            <a:endParaRPr lang="en-US" altLang="ja-JP" sz="1600" dirty="0">
              <a:sym typeface="MS Mincho"/>
            </a:endParaRPr>
          </a:p>
          <a:p>
            <a:pPr lvl="1"/>
            <a:r>
              <a:rPr lang="ja-JP" altLang="en-US" sz="1800" dirty="0">
                <a:sym typeface="MS Mincho"/>
              </a:rPr>
              <a:t>交互作用は有意ではなかった</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(8,248) = 1.50, </a:t>
            </a:r>
            <a:r>
              <a:rPr lang="en-US" altLang="ja-JP" sz="1600" i="1" dirty="0">
                <a:effectLst/>
                <a:latin typeface="Times New Roman" panose="02020603050405020304" pitchFamily="18" charset="0"/>
                <a:ea typeface="ＭＳ 明朝" panose="02020609040205080304" pitchFamily="17" charset="-128"/>
              </a:rPr>
              <a:t>ns</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1"/>
            <a:endParaRPr lang="ja-JP" altLang="en-US" sz="1800" dirty="0">
              <a:sym typeface="MS Mincho"/>
            </a:endParaRPr>
          </a:p>
          <a:p>
            <a:pPr lvl="0"/>
            <a:endParaRPr lang="ja-JP" altLang="en-US" sz="2000" dirty="0">
              <a:sym typeface="MS Minch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2" name="図 1">
            <a:extLst>
              <a:ext uri="{FF2B5EF4-FFF2-40B4-BE49-F238E27FC236}">
                <a16:creationId xmlns:a16="http://schemas.microsoft.com/office/drawing/2014/main" id="{2D65BEE4-7A23-45E4-A3D5-3F2F54673151}"/>
              </a:ext>
            </a:extLst>
          </p:cNvPr>
          <p:cNvPicPr>
            <a:picLocks noChangeAspect="1"/>
          </p:cNvPicPr>
          <p:nvPr/>
        </p:nvPicPr>
        <p:blipFill>
          <a:blip r:embed="rId3"/>
          <a:stretch>
            <a:fillRect/>
          </a:stretch>
        </p:blipFill>
        <p:spPr>
          <a:xfrm>
            <a:off x="4476022" y="1553600"/>
            <a:ext cx="4614672" cy="2705100"/>
          </a:xfrm>
          <a:prstGeom prst="rect">
            <a:avLst/>
          </a:prstGeom>
        </p:spPr>
      </p:pic>
      <p:sp>
        <p:nvSpPr>
          <p:cNvPr id="119" name="Google Shape;119;g10b9578070e_0_6"/>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結果（３）</a:t>
            </a:r>
          </a:p>
        </p:txBody>
      </p:sp>
      <p:sp>
        <p:nvSpPr>
          <p:cNvPr id="120" name="Google Shape;120;g10b9578070e_0_6"/>
          <p:cNvSpPr txBox="1">
            <a:spLocks noGrp="1"/>
          </p:cNvSpPr>
          <p:nvPr>
            <p:ph type="body" idx="1"/>
          </p:nvPr>
        </p:nvSpPr>
        <p:spPr>
          <a:xfrm>
            <a:off x="311150" y="1323975"/>
            <a:ext cx="4310055" cy="3446463"/>
          </a:xfrm>
          <a:noFill/>
          <a:ln>
            <a:noFill/>
          </a:ln>
        </p:spPr>
        <p:txBody>
          <a:bodyPr spcFirstLastPara="1" wrap="square" lIns="91425" tIns="91425" rIns="91425" bIns="91425" anchor="t" anchorCtr="0">
            <a:normAutofit/>
          </a:bodyPr>
          <a:lstStyle/>
          <a:p>
            <a:r>
              <a:rPr lang="ja-JP" altLang="en-US" sz="2000" dirty="0">
                <a:sym typeface="MS Mincho"/>
              </a:rPr>
              <a:t>「</a:t>
            </a:r>
            <a:r>
              <a:rPr lang="ja-JP" altLang="en-US" sz="2000" dirty="0">
                <a:solidFill>
                  <a:srgbClr val="FF0000"/>
                </a:solidFill>
                <a:sym typeface="MS Mincho"/>
              </a:rPr>
              <a:t>あたたかい</a:t>
            </a:r>
            <a:r>
              <a:rPr lang="ja-JP" altLang="en-US" sz="2000" dirty="0">
                <a:sym typeface="MS Mincho"/>
              </a:rPr>
              <a:t>」の結果</a:t>
            </a:r>
            <a:endParaRPr lang="en-US" altLang="ja-JP" sz="2000" dirty="0">
              <a:sym typeface="MS Mincho"/>
            </a:endParaRPr>
          </a:p>
          <a:p>
            <a:pPr lvl="1"/>
            <a:r>
              <a:rPr lang="ja-JP" altLang="en-US" sz="1800" dirty="0">
                <a:sym typeface="MS Mincho"/>
              </a:rPr>
              <a:t>マスクの主効果が有意（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(2,62) = </a:t>
            </a:r>
            <a:r>
              <a:rPr lang="en-US" altLang="ja-JP" sz="1800" dirty="0">
                <a:effectLst/>
                <a:latin typeface="Times New Roman" panose="02020603050405020304" pitchFamily="18" charset="0"/>
                <a:ea typeface="ＭＳ 明朝" panose="02020609040205080304" pitchFamily="17" charset="-128"/>
              </a:rPr>
              <a:t>28.58</a:t>
            </a:r>
            <a:r>
              <a:rPr lang="en-US" altLang="ja-JP" sz="1600" dirty="0">
                <a:effectLst/>
                <a:latin typeface="Times New Roman" panose="02020603050405020304" pitchFamily="18" charset="0"/>
                <a:ea typeface="ＭＳ 明朝" panose="02020609040205080304" pitchFamily="17" charset="-128"/>
              </a:rPr>
              <a:t>,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en-US" sz="1800" dirty="0">
                <a:sym typeface="MS Mincho"/>
              </a:rPr>
              <a:t>）</a:t>
            </a:r>
            <a:endParaRPr lang="en-US" altLang="ja-JP" sz="1800" dirty="0">
              <a:sym typeface="MS Mincho"/>
            </a:endParaRPr>
          </a:p>
          <a:p>
            <a:pPr lvl="2"/>
            <a:r>
              <a:rPr lang="ja-JP" altLang="en-US" sz="1600" dirty="0">
                <a:sym typeface="MS Mincho"/>
              </a:rPr>
              <a:t>マスクなし＞白マスク＞黒マスク</a:t>
            </a:r>
            <a:endParaRPr lang="en-US" altLang="ja-JP" sz="1600" dirty="0">
              <a:sym typeface="MS Mincho"/>
            </a:endParaRPr>
          </a:p>
          <a:p>
            <a:pPr lvl="1"/>
            <a:r>
              <a:rPr lang="ja-JP" altLang="en-US" sz="1800" dirty="0">
                <a:sym typeface="MS Mincho"/>
              </a:rPr>
              <a:t>顔の主効果が有意（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(4,124) = </a:t>
            </a:r>
            <a:r>
              <a:rPr lang="en-US" altLang="ja-JP" sz="1800" dirty="0">
                <a:effectLst/>
                <a:latin typeface="Times New Roman" panose="02020603050405020304" pitchFamily="18" charset="0"/>
                <a:ea typeface="ＭＳ 明朝" panose="02020609040205080304" pitchFamily="17" charset="-128"/>
              </a:rPr>
              <a:t>64.55</a:t>
            </a:r>
            <a:r>
              <a:rPr lang="en-US" altLang="ja-JP" sz="1600" dirty="0">
                <a:effectLst/>
                <a:latin typeface="Times New Roman" panose="02020603050405020304" pitchFamily="18" charset="0"/>
                <a:ea typeface="ＭＳ 明朝" panose="02020609040205080304" pitchFamily="17" charset="-128"/>
              </a:rPr>
              <a:t>,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2"/>
            <a:r>
              <a:rPr lang="ja-JP" altLang="en-US" sz="1600" dirty="0">
                <a:sym typeface="MS Mincho"/>
              </a:rPr>
              <a:t>顔４≒顔１＞顔５≒顔３＞顔２</a:t>
            </a:r>
            <a:endParaRPr lang="en-US" altLang="ja-JP" sz="1600" dirty="0">
              <a:sym typeface="MS Mincho"/>
            </a:endParaRPr>
          </a:p>
          <a:p>
            <a:pPr lvl="1"/>
            <a:r>
              <a:rPr lang="ja-JP" altLang="en-US" sz="1800" dirty="0">
                <a:sym typeface="MS Mincho"/>
              </a:rPr>
              <a:t>交互作用は有意ではなかった</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(8,248) = 0.43, </a:t>
            </a:r>
            <a:r>
              <a:rPr lang="en-US" altLang="ja-JP" sz="1600" i="1" dirty="0">
                <a:effectLst/>
                <a:latin typeface="Times New Roman" panose="02020603050405020304" pitchFamily="18" charset="0"/>
                <a:ea typeface="ＭＳ 明朝" panose="02020609040205080304" pitchFamily="17" charset="-128"/>
              </a:rPr>
              <a:t>ns</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1"/>
            <a:endParaRPr lang="ja-JP" altLang="en-US" sz="1800" dirty="0">
              <a:sym typeface="MS Mincho"/>
            </a:endParaRPr>
          </a:p>
          <a:p>
            <a:pPr lvl="0"/>
            <a:endParaRPr lang="ja-JP" altLang="en-US" sz="2000" dirty="0">
              <a:sym typeface="MS Mincho"/>
            </a:endParaRPr>
          </a:p>
        </p:txBody>
      </p:sp>
    </p:spTree>
    <p:extLst>
      <p:ext uri="{BB962C8B-B14F-4D97-AF65-F5344CB8AC3E}">
        <p14:creationId xmlns:p14="http://schemas.microsoft.com/office/powerpoint/2010/main" val="3174730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3" name="図 2">
            <a:extLst>
              <a:ext uri="{FF2B5EF4-FFF2-40B4-BE49-F238E27FC236}">
                <a16:creationId xmlns:a16="http://schemas.microsoft.com/office/drawing/2014/main" id="{E92B8326-E6FD-4930-BED3-C3AC1483977C}"/>
              </a:ext>
            </a:extLst>
          </p:cNvPr>
          <p:cNvPicPr>
            <a:picLocks noChangeAspect="1"/>
          </p:cNvPicPr>
          <p:nvPr/>
        </p:nvPicPr>
        <p:blipFill>
          <a:blip r:embed="rId3"/>
          <a:stretch>
            <a:fillRect/>
          </a:stretch>
        </p:blipFill>
        <p:spPr>
          <a:xfrm>
            <a:off x="4474806" y="1514432"/>
            <a:ext cx="4614672" cy="2705100"/>
          </a:xfrm>
          <a:prstGeom prst="rect">
            <a:avLst/>
          </a:prstGeom>
        </p:spPr>
      </p:pic>
      <p:sp>
        <p:nvSpPr>
          <p:cNvPr id="119" name="Google Shape;119;g10b9578070e_0_6"/>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結果（４）</a:t>
            </a:r>
          </a:p>
        </p:txBody>
      </p:sp>
      <p:sp>
        <p:nvSpPr>
          <p:cNvPr id="120" name="Google Shape;120;g10b9578070e_0_6"/>
          <p:cNvSpPr txBox="1">
            <a:spLocks noGrp="1"/>
          </p:cNvSpPr>
          <p:nvPr>
            <p:ph type="body" idx="1"/>
          </p:nvPr>
        </p:nvSpPr>
        <p:spPr>
          <a:xfrm>
            <a:off x="311150" y="1323975"/>
            <a:ext cx="4310055" cy="3446463"/>
          </a:xfrm>
          <a:noFill/>
          <a:ln>
            <a:noFill/>
          </a:ln>
        </p:spPr>
        <p:txBody>
          <a:bodyPr spcFirstLastPara="1" wrap="square" lIns="91425" tIns="91425" rIns="91425" bIns="91425" anchor="t" anchorCtr="0">
            <a:normAutofit lnSpcReduction="10000"/>
          </a:bodyPr>
          <a:lstStyle/>
          <a:p>
            <a:r>
              <a:rPr lang="ja-JP" altLang="en-US" sz="2000" dirty="0">
                <a:sym typeface="MS Mincho"/>
              </a:rPr>
              <a:t>「</a:t>
            </a:r>
            <a:r>
              <a:rPr lang="ja-JP" altLang="en-US" sz="2000" dirty="0">
                <a:solidFill>
                  <a:srgbClr val="FF0000"/>
                </a:solidFill>
                <a:sym typeface="MS Mincho"/>
              </a:rPr>
              <a:t>品のある</a:t>
            </a:r>
            <a:r>
              <a:rPr lang="ja-JP" altLang="en-US" sz="2000" dirty="0">
                <a:sym typeface="MS Mincho"/>
              </a:rPr>
              <a:t>」の結果</a:t>
            </a:r>
            <a:endParaRPr lang="en-US" altLang="ja-JP" sz="2000" dirty="0">
              <a:sym typeface="MS Mincho"/>
            </a:endParaRPr>
          </a:p>
          <a:p>
            <a:pPr lvl="1"/>
            <a:r>
              <a:rPr lang="ja-JP" altLang="en-US" sz="1800" dirty="0">
                <a:sym typeface="MS Mincho"/>
              </a:rPr>
              <a:t>マスクの主効果が有意（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(2,62) = </a:t>
            </a:r>
            <a:r>
              <a:rPr lang="en-US" altLang="ja-JP" sz="1800" dirty="0">
                <a:latin typeface="Times New Roman" panose="02020603050405020304" pitchFamily="18" charset="0"/>
                <a:ea typeface="ＭＳ 明朝" panose="02020609040205080304" pitchFamily="17" charset="-128"/>
              </a:rPr>
              <a:t>9.57</a:t>
            </a:r>
            <a:r>
              <a:rPr lang="en-US" altLang="ja-JP" sz="1600" dirty="0">
                <a:effectLst/>
                <a:latin typeface="Times New Roman" panose="02020603050405020304" pitchFamily="18" charset="0"/>
                <a:ea typeface="ＭＳ 明朝" panose="02020609040205080304" pitchFamily="17" charset="-128"/>
              </a:rPr>
              <a:t>,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.0005</a:t>
            </a:r>
            <a:r>
              <a:rPr lang="ja-JP" altLang="en-US" sz="1800" dirty="0">
                <a:sym typeface="MS Mincho"/>
              </a:rPr>
              <a:t>）</a:t>
            </a:r>
            <a:endParaRPr lang="en-US" altLang="ja-JP" sz="1800" dirty="0">
              <a:sym typeface="MS Mincho"/>
            </a:endParaRPr>
          </a:p>
          <a:p>
            <a:pPr lvl="2"/>
            <a:r>
              <a:rPr lang="ja-JP" altLang="en-US" sz="1600" dirty="0">
                <a:sym typeface="MS Mincho"/>
              </a:rPr>
              <a:t>マスクなし≒白マスク＞黒マスク</a:t>
            </a:r>
            <a:endParaRPr lang="en-US" altLang="ja-JP" sz="1600" dirty="0">
              <a:sym typeface="MS Mincho"/>
            </a:endParaRPr>
          </a:p>
          <a:p>
            <a:pPr lvl="1"/>
            <a:r>
              <a:rPr lang="ja-JP" altLang="en-US" sz="1800" dirty="0">
                <a:sym typeface="MS Mincho"/>
              </a:rPr>
              <a:t>顔の主効果が有意（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(4,124) = 22.25,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2"/>
            <a:r>
              <a:rPr lang="ja-JP" altLang="en-US" sz="1600" dirty="0">
                <a:sym typeface="MS Mincho"/>
              </a:rPr>
              <a:t>顔２≒顔５≒顔１≒顔４＞顔３</a:t>
            </a:r>
            <a:endParaRPr lang="en-US" altLang="ja-JP" sz="1600" dirty="0">
              <a:sym typeface="MS Mincho"/>
            </a:endParaRPr>
          </a:p>
          <a:p>
            <a:pPr lvl="2"/>
            <a:r>
              <a:rPr lang="ja-JP" altLang="en-US" sz="1600" dirty="0">
                <a:sym typeface="MS Mincho"/>
              </a:rPr>
              <a:t>顔２＞顔４</a:t>
            </a:r>
            <a:endParaRPr lang="en-US" altLang="ja-JP" sz="1600" dirty="0">
              <a:sym typeface="MS Mincho"/>
            </a:endParaRPr>
          </a:p>
          <a:p>
            <a:pPr lvl="1"/>
            <a:r>
              <a:rPr lang="ja-JP" altLang="en-US" sz="1800" dirty="0">
                <a:sym typeface="MS Mincho"/>
              </a:rPr>
              <a:t>交互作用は有意ではなかった</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(8,248) = 1.83, </a:t>
            </a:r>
            <a:r>
              <a:rPr lang="en-US" altLang="ja-JP" sz="1600" i="1" dirty="0">
                <a:effectLst/>
                <a:latin typeface="Times New Roman" panose="02020603050405020304" pitchFamily="18" charset="0"/>
                <a:ea typeface="ＭＳ 明朝" panose="02020609040205080304" pitchFamily="17" charset="-128"/>
              </a:rPr>
              <a:t>ns</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1"/>
            <a:endParaRPr lang="ja-JP" altLang="en-US" sz="1800" dirty="0">
              <a:sym typeface="MS Mincho"/>
            </a:endParaRPr>
          </a:p>
          <a:p>
            <a:pPr lvl="0"/>
            <a:endParaRPr lang="ja-JP" altLang="en-US" sz="2000" dirty="0">
              <a:sym typeface="MS Mincho"/>
            </a:endParaRPr>
          </a:p>
        </p:txBody>
      </p:sp>
    </p:spTree>
    <p:extLst>
      <p:ext uri="{BB962C8B-B14F-4D97-AF65-F5344CB8AC3E}">
        <p14:creationId xmlns:p14="http://schemas.microsoft.com/office/powerpoint/2010/main" val="3602022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2" name="図 1">
            <a:extLst>
              <a:ext uri="{FF2B5EF4-FFF2-40B4-BE49-F238E27FC236}">
                <a16:creationId xmlns:a16="http://schemas.microsoft.com/office/drawing/2014/main" id="{1073FCAB-C962-4834-8E4E-1BE9F52F0A4F}"/>
              </a:ext>
            </a:extLst>
          </p:cNvPr>
          <p:cNvPicPr>
            <a:picLocks noChangeAspect="1"/>
          </p:cNvPicPr>
          <p:nvPr/>
        </p:nvPicPr>
        <p:blipFill>
          <a:blip r:embed="rId3"/>
          <a:stretch>
            <a:fillRect/>
          </a:stretch>
        </p:blipFill>
        <p:spPr>
          <a:xfrm>
            <a:off x="4451904" y="1510332"/>
            <a:ext cx="4614672" cy="2705100"/>
          </a:xfrm>
          <a:prstGeom prst="rect">
            <a:avLst/>
          </a:prstGeom>
        </p:spPr>
      </p:pic>
      <p:sp>
        <p:nvSpPr>
          <p:cNvPr id="119" name="Google Shape;119;g10b9578070e_0_6"/>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結果（５）</a:t>
            </a:r>
          </a:p>
        </p:txBody>
      </p:sp>
      <p:sp>
        <p:nvSpPr>
          <p:cNvPr id="120" name="Google Shape;120;g10b9578070e_0_6"/>
          <p:cNvSpPr txBox="1">
            <a:spLocks noGrp="1"/>
          </p:cNvSpPr>
          <p:nvPr>
            <p:ph type="body" idx="1"/>
          </p:nvPr>
        </p:nvSpPr>
        <p:spPr>
          <a:xfrm>
            <a:off x="311150" y="1323975"/>
            <a:ext cx="4310055" cy="3446463"/>
          </a:xfrm>
          <a:noFill/>
          <a:ln>
            <a:noFill/>
          </a:ln>
        </p:spPr>
        <p:txBody>
          <a:bodyPr spcFirstLastPara="1" wrap="square" lIns="91425" tIns="91425" rIns="91425" bIns="91425" anchor="t" anchorCtr="0">
            <a:normAutofit fontScale="92500" lnSpcReduction="20000"/>
          </a:bodyPr>
          <a:lstStyle/>
          <a:p>
            <a:r>
              <a:rPr lang="ja-JP" altLang="en-US" sz="2000" dirty="0">
                <a:sym typeface="MS Mincho"/>
              </a:rPr>
              <a:t>「</a:t>
            </a:r>
            <a:r>
              <a:rPr lang="ja-JP" altLang="en-US" sz="2000" dirty="0">
                <a:solidFill>
                  <a:srgbClr val="FF0000"/>
                </a:solidFill>
                <a:sym typeface="MS Mincho"/>
              </a:rPr>
              <a:t>力強い</a:t>
            </a:r>
            <a:r>
              <a:rPr lang="ja-JP" altLang="en-US" sz="2000" dirty="0">
                <a:sym typeface="MS Mincho"/>
              </a:rPr>
              <a:t>」の結果</a:t>
            </a:r>
            <a:endParaRPr lang="en-US" altLang="ja-JP" sz="2000" dirty="0">
              <a:sym typeface="MS Mincho"/>
            </a:endParaRPr>
          </a:p>
          <a:p>
            <a:pPr lvl="1"/>
            <a:r>
              <a:rPr lang="ja-JP" altLang="en-US" sz="1800" dirty="0">
                <a:sym typeface="MS Mincho"/>
              </a:rPr>
              <a:t>マスクの主効果が有意（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(2,62) = </a:t>
            </a:r>
            <a:r>
              <a:rPr lang="en-US" altLang="ja-JP" sz="1800" dirty="0">
                <a:latin typeface="Times New Roman" panose="02020603050405020304" pitchFamily="18" charset="0"/>
                <a:ea typeface="ＭＳ 明朝" panose="02020609040205080304" pitchFamily="17" charset="-128"/>
              </a:rPr>
              <a:t>5.63</a:t>
            </a:r>
            <a:r>
              <a:rPr lang="en-US" altLang="ja-JP" sz="1600" dirty="0">
                <a:effectLst/>
                <a:latin typeface="Times New Roman" panose="02020603050405020304" pitchFamily="18" charset="0"/>
                <a:ea typeface="ＭＳ 明朝" panose="02020609040205080304" pitchFamily="17" charset="-128"/>
              </a:rPr>
              <a:t>,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.01</a:t>
            </a:r>
            <a:r>
              <a:rPr lang="ja-JP" altLang="en-US" sz="1800" dirty="0">
                <a:sym typeface="MS Mincho"/>
              </a:rPr>
              <a:t>）</a:t>
            </a:r>
            <a:endParaRPr lang="en-US" altLang="ja-JP" sz="1800" dirty="0">
              <a:sym typeface="MS Mincho"/>
            </a:endParaRPr>
          </a:p>
          <a:p>
            <a:pPr lvl="2"/>
            <a:r>
              <a:rPr lang="ja-JP" altLang="en-US" sz="1600" dirty="0">
                <a:sym typeface="MS Mincho"/>
              </a:rPr>
              <a:t>マスクなし≒黒マスク＞白マスク</a:t>
            </a:r>
            <a:endParaRPr lang="en-US" altLang="ja-JP" sz="1600" dirty="0">
              <a:sym typeface="MS Mincho"/>
            </a:endParaRPr>
          </a:p>
          <a:p>
            <a:pPr lvl="1"/>
            <a:r>
              <a:rPr lang="ja-JP" altLang="en-US" sz="1800" dirty="0">
                <a:sym typeface="MS Mincho"/>
              </a:rPr>
              <a:t>顔の主効果が有意（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(4,124) = 2.91,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2"/>
            <a:r>
              <a:rPr lang="ja-JP" altLang="en-US" sz="1600" dirty="0">
                <a:sym typeface="MS Mincho"/>
              </a:rPr>
              <a:t>顔５≒顔３≒顔４≒顔１≒顔２</a:t>
            </a:r>
            <a:endParaRPr lang="en-US" altLang="ja-JP" sz="1600" dirty="0">
              <a:sym typeface="MS Mincho"/>
            </a:endParaRPr>
          </a:p>
          <a:p>
            <a:pPr lvl="2"/>
            <a:r>
              <a:rPr lang="ja-JP" altLang="en-US" sz="1600" dirty="0">
                <a:sym typeface="MS Mincho"/>
              </a:rPr>
              <a:t>顔５＞顔２</a:t>
            </a:r>
            <a:endParaRPr lang="en-US" altLang="ja-JP" sz="1600" dirty="0">
              <a:sym typeface="MS Mincho"/>
            </a:endParaRPr>
          </a:p>
          <a:p>
            <a:pPr lvl="1"/>
            <a:r>
              <a:rPr lang="ja-JP" altLang="en-US" sz="1800" dirty="0">
                <a:sym typeface="MS Mincho"/>
              </a:rPr>
              <a:t>交互作用も有意だった</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(8,248) = 3.39,  </a:t>
            </a:r>
            <a:r>
              <a:rPr lang="en-US" altLang="ja-JP" sz="1600" i="1" dirty="0">
                <a:latin typeface="Times New Roman" panose="02020603050405020304" pitchFamily="18" charset="0"/>
                <a:ea typeface="ＭＳ 明朝" panose="02020609040205080304" pitchFamily="17" charset="-128"/>
              </a:rPr>
              <a:t>p</a:t>
            </a:r>
            <a:r>
              <a:rPr lang="en-US" altLang="ja-JP" sz="1600" dirty="0">
                <a:latin typeface="Times New Roman" panose="02020603050405020304" pitchFamily="18" charset="0"/>
                <a:ea typeface="ＭＳ 明朝" panose="02020609040205080304" pitchFamily="17" charset="-128"/>
              </a:rPr>
              <a:t> &lt; .001</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6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lvl="2"/>
            <a:r>
              <a:rPr lang="ja-JP" altLang="en-US" sz="1600" dirty="0">
                <a:latin typeface="Times New Roman" panose="02020603050405020304" pitchFamily="18" charset="0"/>
                <a:ea typeface="ＭＳ 明朝" panose="02020609040205080304" pitchFamily="17" charset="-128"/>
                <a:cs typeface="Times New Roman" panose="02020603050405020304" pitchFamily="18" charset="0"/>
                <a:sym typeface="MS Mincho"/>
              </a:rPr>
              <a:t>顔２：黒＞白≒なし</a:t>
            </a:r>
            <a:endParaRPr lang="en-US" altLang="ja-JP" sz="1600" dirty="0">
              <a:latin typeface="Times New Roman" panose="02020603050405020304" pitchFamily="18" charset="0"/>
              <a:ea typeface="ＭＳ 明朝" panose="02020609040205080304" pitchFamily="17" charset="-128"/>
              <a:cs typeface="Times New Roman" panose="02020603050405020304" pitchFamily="18" charset="0"/>
              <a:sym typeface="MS Mincho"/>
            </a:endParaRPr>
          </a:p>
          <a:p>
            <a:pPr lvl="2"/>
            <a:r>
              <a:rPr lang="ja-JP" altLang="en-US" sz="1600" dirty="0">
                <a:latin typeface="Times New Roman" panose="02020603050405020304" pitchFamily="18" charset="0"/>
                <a:ea typeface="ＭＳ 明朝" panose="02020609040205080304" pitchFamily="17" charset="-128"/>
                <a:cs typeface="Times New Roman" panose="02020603050405020304" pitchFamily="18" charset="0"/>
                <a:sym typeface="MS Mincho"/>
              </a:rPr>
              <a:t>顔３：なし≒黒≒白（なし＞白）</a:t>
            </a:r>
            <a:endParaRPr lang="en-US" altLang="ja-JP" sz="1600" dirty="0">
              <a:latin typeface="Times New Roman" panose="02020603050405020304" pitchFamily="18" charset="0"/>
              <a:ea typeface="ＭＳ 明朝" panose="02020609040205080304" pitchFamily="17" charset="-128"/>
              <a:cs typeface="Times New Roman" panose="02020603050405020304" pitchFamily="18" charset="0"/>
              <a:sym typeface="MS Mincho"/>
            </a:endParaRPr>
          </a:p>
          <a:p>
            <a:pPr lvl="2"/>
            <a:r>
              <a:rPr lang="ja-JP" altLang="en-US" sz="1600" dirty="0">
                <a:latin typeface="Times New Roman" panose="02020603050405020304" pitchFamily="18" charset="0"/>
                <a:ea typeface="ＭＳ 明朝" panose="02020609040205080304" pitchFamily="17" charset="-128"/>
                <a:cs typeface="Times New Roman" panose="02020603050405020304" pitchFamily="18" charset="0"/>
                <a:sym typeface="MS Mincho"/>
              </a:rPr>
              <a:t>顔５：なし≒黒＞白</a:t>
            </a:r>
            <a:endParaRPr lang="en-US" altLang="ja-JP" sz="1600" dirty="0">
              <a:sym typeface="MS Mincho"/>
            </a:endParaRPr>
          </a:p>
          <a:p>
            <a:pPr lvl="1"/>
            <a:endParaRPr lang="ja-JP" altLang="en-US" sz="1800" dirty="0">
              <a:sym typeface="MS Mincho"/>
            </a:endParaRPr>
          </a:p>
          <a:p>
            <a:pPr lvl="0"/>
            <a:endParaRPr lang="ja-JP" altLang="en-US" sz="2000" dirty="0">
              <a:sym typeface="MS Mincho"/>
            </a:endParaRPr>
          </a:p>
        </p:txBody>
      </p:sp>
    </p:spTree>
    <p:extLst>
      <p:ext uri="{BB962C8B-B14F-4D97-AF65-F5344CB8AC3E}">
        <p14:creationId xmlns:p14="http://schemas.microsoft.com/office/powerpoint/2010/main" val="2709266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3" name="図 2">
            <a:extLst>
              <a:ext uri="{FF2B5EF4-FFF2-40B4-BE49-F238E27FC236}">
                <a16:creationId xmlns:a16="http://schemas.microsoft.com/office/drawing/2014/main" id="{90AD6667-F1CB-45A8-BA35-F4D37F32DBD1}"/>
              </a:ext>
            </a:extLst>
          </p:cNvPr>
          <p:cNvPicPr>
            <a:picLocks noChangeAspect="1"/>
          </p:cNvPicPr>
          <p:nvPr/>
        </p:nvPicPr>
        <p:blipFill>
          <a:blip r:embed="rId3"/>
          <a:stretch>
            <a:fillRect/>
          </a:stretch>
        </p:blipFill>
        <p:spPr>
          <a:xfrm>
            <a:off x="4458403" y="1588240"/>
            <a:ext cx="4614672" cy="2705100"/>
          </a:xfrm>
          <a:prstGeom prst="rect">
            <a:avLst/>
          </a:prstGeom>
        </p:spPr>
      </p:pic>
      <p:sp>
        <p:nvSpPr>
          <p:cNvPr id="119" name="Google Shape;119;g10b9578070e_0_6"/>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結果（６）</a:t>
            </a:r>
          </a:p>
        </p:txBody>
      </p:sp>
      <p:sp>
        <p:nvSpPr>
          <p:cNvPr id="120" name="Google Shape;120;g10b9578070e_0_6"/>
          <p:cNvSpPr txBox="1">
            <a:spLocks noGrp="1"/>
          </p:cNvSpPr>
          <p:nvPr>
            <p:ph type="body" idx="1"/>
          </p:nvPr>
        </p:nvSpPr>
        <p:spPr>
          <a:xfrm>
            <a:off x="311150" y="1323975"/>
            <a:ext cx="4310055" cy="3446463"/>
          </a:xfrm>
          <a:noFill/>
          <a:ln>
            <a:noFill/>
          </a:ln>
        </p:spPr>
        <p:txBody>
          <a:bodyPr spcFirstLastPara="1" wrap="square" lIns="91425" tIns="91425" rIns="91425" bIns="91425" anchor="t" anchorCtr="0">
            <a:normAutofit fontScale="92500" lnSpcReduction="10000"/>
          </a:bodyPr>
          <a:lstStyle/>
          <a:p>
            <a:r>
              <a:rPr lang="ja-JP" altLang="en-US" sz="2000" dirty="0">
                <a:sym typeface="MS Mincho"/>
              </a:rPr>
              <a:t>「</a:t>
            </a:r>
            <a:r>
              <a:rPr lang="ja-JP" altLang="en-US" sz="2000" dirty="0">
                <a:solidFill>
                  <a:srgbClr val="FF0000"/>
                </a:solidFill>
                <a:sym typeface="MS Mincho"/>
              </a:rPr>
              <a:t>魅力的な</a:t>
            </a:r>
            <a:r>
              <a:rPr lang="ja-JP" altLang="en-US" sz="2000" dirty="0">
                <a:sym typeface="MS Mincho"/>
              </a:rPr>
              <a:t>」の結果</a:t>
            </a:r>
            <a:endParaRPr lang="en-US" altLang="ja-JP" sz="2000" dirty="0">
              <a:sym typeface="MS Mincho"/>
            </a:endParaRPr>
          </a:p>
          <a:p>
            <a:pPr lvl="1"/>
            <a:r>
              <a:rPr lang="ja-JP" altLang="en-US" sz="1800" dirty="0">
                <a:sym typeface="MS Mincho"/>
              </a:rPr>
              <a:t>マスクの主効果が有意（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(2,62) = </a:t>
            </a:r>
            <a:r>
              <a:rPr lang="en-US" altLang="ja-JP" sz="1800" dirty="0">
                <a:effectLst/>
                <a:latin typeface="Times New Roman" panose="02020603050405020304" pitchFamily="18" charset="0"/>
                <a:ea typeface="ＭＳ 明朝" panose="02020609040205080304" pitchFamily="17" charset="-128"/>
              </a:rPr>
              <a:t>8.35</a:t>
            </a:r>
            <a:r>
              <a:rPr lang="en-US" altLang="ja-JP" sz="1600" dirty="0">
                <a:effectLst/>
                <a:latin typeface="Times New Roman" panose="02020603050405020304" pitchFamily="18" charset="0"/>
                <a:ea typeface="ＭＳ 明朝" panose="02020609040205080304" pitchFamily="17" charset="-128"/>
              </a:rPr>
              <a:t>,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.001</a:t>
            </a:r>
            <a:r>
              <a:rPr lang="ja-JP" altLang="en-US" sz="1800" dirty="0">
                <a:sym typeface="MS Mincho"/>
              </a:rPr>
              <a:t>）</a:t>
            </a:r>
            <a:endParaRPr lang="en-US" altLang="ja-JP" sz="1800" dirty="0">
              <a:sym typeface="MS Mincho"/>
            </a:endParaRPr>
          </a:p>
          <a:p>
            <a:pPr lvl="2"/>
            <a:r>
              <a:rPr lang="ja-JP" altLang="en-US" sz="1600" dirty="0">
                <a:sym typeface="MS Mincho"/>
              </a:rPr>
              <a:t>マスクなし≒白マスク＞黒マスク</a:t>
            </a:r>
            <a:endParaRPr lang="en-US" altLang="ja-JP" sz="1600" dirty="0">
              <a:sym typeface="MS Mincho"/>
            </a:endParaRPr>
          </a:p>
          <a:p>
            <a:pPr lvl="1"/>
            <a:r>
              <a:rPr lang="ja-JP" altLang="en-US" sz="1800" dirty="0">
                <a:sym typeface="MS Mincho"/>
              </a:rPr>
              <a:t>顔の主効果が有意（</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(4,124) = 14.64, </a:t>
            </a:r>
            <a:r>
              <a:rPr lang="en-US" altLang="ja-JP" sz="1600" i="1" dirty="0">
                <a:effectLst/>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.0001</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800" dirty="0">
              <a:sym typeface="MS Mincho"/>
            </a:endParaRPr>
          </a:p>
          <a:p>
            <a:pPr lvl="2"/>
            <a:r>
              <a:rPr lang="ja-JP" altLang="en-US" sz="1600" dirty="0">
                <a:sym typeface="MS Mincho"/>
              </a:rPr>
              <a:t>顔５≒顔４≒顔１≒顔２＞顔３</a:t>
            </a:r>
            <a:endParaRPr lang="en-US" altLang="ja-JP" sz="1600" dirty="0">
              <a:sym typeface="MS Mincho"/>
            </a:endParaRPr>
          </a:p>
          <a:p>
            <a:pPr lvl="1"/>
            <a:r>
              <a:rPr lang="ja-JP" altLang="en-US" sz="1800" dirty="0">
                <a:sym typeface="MS Mincho"/>
              </a:rPr>
              <a:t>交互作用も有意だった</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en-US" altLang="ja-JP" sz="1600" i="1" dirty="0">
                <a:effectLst/>
                <a:latin typeface="Times New Roman" panose="02020603050405020304" pitchFamily="18" charset="0"/>
                <a:ea typeface="ＭＳ 明朝" panose="02020609040205080304" pitchFamily="17" charset="-128"/>
              </a:rPr>
              <a:t>F</a:t>
            </a:r>
            <a:r>
              <a:rPr lang="en-US" altLang="ja-JP" sz="1600" dirty="0">
                <a:effectLst/>
                <a:latin typeface="Times New Roman" panose="02020603050405020304" pitchFamily="18" charset="0"/>
                <a:ea typeface="ＭＳ 明朝" panose="02020609040205080304" pitchFamily="17" charset="-128"/>
              </a:rPr>
              <a:t>(8,248) = 3.29, </a:t>
            </a:r>
            <a:r>
              <a:rPr lang="en-US" altLang="ja-JP" sz="1600" i="1" dirty="0">
                <a:latin typeface="Times New Roman" panose="02020603050405020304" pitchFamily="18" charset="0"/>
                <a:ea typeface="ＭＳ 明朝" panose="02020609040205080304" pitchFamily="17" charset="-128"/>
              </a:rPr>
              <a:t>p</a:t>
            </a:r>
            <a:r>
              <a:rPr lang="en-US" altLang="ja-JP" sz="1600" dirty="0">
                <a:effectLst/>
                <a:latin typeface="Times New Roman" panose="02020603050405020304" pitchFamily="18" charset="0"/>
                <a:ea typeface="ＭＳ 明朝" panose="02020609040205080304" pitchFamily="17" charset="-128"/>
              </a:rPr>
              <a:t> &lt; 005</a:t>
            </a:r>
            <a:r>
              <a:rPr lang="ja-JP" altLang="ja-JP" sz="16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16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lvl="2"/>
            <a:r>
              <a:rPr lang="ja-JP" altLang="en-US" sz="1400" dirty="0">
                <a:latin typeface="Times New Roman" panose="02020603050405020304" pitchFamily="18" charset="0"/>
                <a:ea typeface="ＭＳ 明朝" panose="02020609040205080304" pitchFamily="17" charset="-128"/>
                <a:cs typeface="Times New Roman" panose="02020603050405020304" pitchFamily="18" charset="0"/>
              </a:rPr>
              <a:t>顔１：なし≒白＞黒</a:t>
            </a:r>
            <a:endParaRPr lang="en-US" altLang="ja-JP" sz="1400" dirty="0">
              <a:latin typeface="Times New Roman" panose="02020603050405020304" pitchFamily="18" charset="0"/>
              <a:ea typeface="ＭＳ 明朝" panose="02020609040205080304" pitchFamily="17" charset="-128"/>
              <a:cs typeface="Times New Roman" panose="02020603050405020304" pitchFamily="18" charset="0"/>
            </a:endParaRPr>
          </a:p>
          <a:p>
            <a:pPr lvl="2"/>
            <a:r>
              <a:rPr lang="ja-JP" altLang="en-US" sz="1400" dirty="0">
                <a:effectLst/>
                <a:latin typeface="Times New Roman" panose="02020603050405020304" pitchFamily="18" charset="0"/>
                <a:ea typeface="ＭＳ 明朝" panose="02020609040205080304" pitchFamily="17" charset="-128"/>
                <a:cs typeface="Times New Roman" panose="02020603050405020304" pitchFamily="18" charset="0"/>
              </a:rPr>
              <a:t>顔２：なし≒白≒黒（なし＞黒）</a:t>
            </a:r>
            <a:endParaRPr lang="en-US" altLang="ja-JP" sz="14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lvl="2"/>
            <a:r>
              <a:rPr lang="ja-JP" altLang="en-US" sz="1400" dirty="0">
                <a:latin typeface="Times New Roman" panose="02020603050405020304" pitchFamily="18" charset="0"/>
                <a:ea typeface="ＭＳ 明朝" panose="02020609040205080304" pitchFamily="17" charset="-128"/>
                <a:cs typeface="Times New Roman" panose="02020603050405020304" pitchFamily="18" charset="0"/>
              </a:rPr>
              <a:t>顔４：</a:t>
            </a:r>
            <a:r>
              <a:rPr lang="ja-JP" altLang="en-US" sz="1400" dirty="0">
                <a:effectLst/>
                <a:latin typeface="Times New Roman" panose="02020603050405020304" pitchFamily="18" charset="0"/>
                <a:ea typeface="ＭＳ 明朝" panose="02020609040205080304" pitchFamily="17" charset="-128"/>
                <a:cs typeface="Times New Roman" panose="02020603050405020304" pitchFamily="18" charset="0"/>
              </a:rPr>
              <a:t>なし≒白≒黒（なし＞黒）</a:t>
            </a:r>
            <a:endParaRPr lang="en-US" altLang="ja-JP" sz="1400" dirty="0">
              <a:latin typeface="Times New Roman" panose="02020603050405020304" pitchFamily="18" charset="0"/>
              <a:ea typeface="ＭＳ 明朝" panose="02020609040205080304" pitchFamily="17" charset="-128"/>
              <a:cs typeface="Times New Roman" panose="02020603050405020304" pitchFamily="18" charset="0"/>
            </a:endParaRPr>
          </a:p>
          <a:p>
            <a:pPr lvl="2"/>
            <a:r>
              <a:rPr lang="ja-JP" altLang="en-US" sz="1400" dirty="0">
                <a:effectLst/>
                <a:latin typeface="Times New Roman" panose="02020603050405020304" pitchFamily="18" charset="0"/>
                <a:ea typeface="ＭＳ 明朝" panose="02020609040205080304" pitchFamily="17" charset="-128"/>
                <a:cs typeface="Times New Roman" panose="02020603050405020304" pitchFamily="18" charset="0"/>
              </a:rPr>
              <a:t>顔５：なし＞白≒黒</a:t>
            </a:r>
            <a:endParaRPr lang="en-US" altLang="ja-JP" sz="14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lvl="2"/>
            <a:endParaRPr lang="en-US" altLang="ja-JP" sz="1600" dirty="0">
              <a:sym typeface="MS Mincho"/>
            </a:endParaRPr>
          </a:p>
          <a:p>
            <a:pPr lvl="1"/>
            <a:endParaRPr lang="ja-JP" altLang="en-US" sz="1800" dirty="0">
              <a:sym typeface="MS Mincho"/>
            </a:endParaRPr>
          </a:p>
          <a:p>
            <a:pPr lvl="0"/>
            <a:endParaRPr lang="ja-JP" altLang="en-US" sz="2000" dirty="0">
              <a:sym typeface="MS Mincho"/>
            </a:endParaRPr>
          </a:p>
        </p:txBody>
      </p:sp>
    </p:spTree>
    <p:extLst>
      <p:ext uri="{BB962C8B-B14F-4D97-AF65-F5344CB8AC3E}">
        <p14:creationId xmlns:p14="http://schemas.microsoft.com/office/powerpoint/2010/main" val="1122125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10b9578070e_0_81"/>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a:t>考察（１）</a:t>
            </a:r>
          </a:p>
        </p:txBody>
      </p:sp>
      <p:sp>
        <p:nvSpPr>
          <p:cNvPr id="3" name="テキスト プレースホルダー 2">
            <a:extLst>
              <a:ext uri="{FF2B5EF4-FFF2-40B4-BE49-F238E27FC236}">
                <a16:creationId xmlns:a16="http://schemas.microsoft.com/office/drawing/2014/main" id="{2805F80C-FBC5-4BCE-A766-43B752605845}"/>
              </a:ext>
            </a:extLst>
          </p:cNvPr>
          <p:cNvSpPr>
            <a:spLocks noGrp="1"/>
          </p:cNvSpPr>
          <p:nvPr>
            <p:ph type="body" idx="1"/>
          </p:nvPr>
        </p:nvSpPr>
        <p:spPr/>
        <p:txBody>
          <a:bodyPr>
            <a:normAutofit fontScale="92500"/>
          </a:bodyPr>
          <a:lstStyle/>
          <a:p>
            <a:r>
              <a:rPr lang="ja-JP" altLang="en-US" dirty="0"/>
              <a:t>積極的な</a:t>
            </a:r>
            <a:endParaRPr lang="en-US" altLang="ja-JP" dirty="0"/>
          </a:p>
          <a:p>
            <a:pPr lvl="1"/>
            <a:r>
              <a:rPr lang="ja-JP" altLang="en-US" dirty="0"/>
              <a:t>マスクなしが最も積極的に見えた。</a:t>
            </a:r>
          </a:p>
          <a:p>
            <a:pPr lvl="1"/>
            <a:r>
              <a:rPr lang="ja-JP" altLang="en-US" dirty="0"/>
              <a:t>笑顔（顔１，顔４）も積極的な印象を与えていた。</a:t>
            </a:r>
          </a:p>
          <a:p>
            <a:r>
              <a:rPr lang="ja-JP" altLang="en-US" dirty="0"/>
              <a:t>あたたかい</a:t>
            </a:r>
          </a:p>
          <a:p>
            <a:pPr lvl="1"/>
            <a:r>
              <a:rPr lang="ja-JP" altLang="en-US" dirty="0"/>
              <a:t>マスクなしが最もあたたかく，黒マスクは逆に冷たく見えていた。</a:t>
            </a:r>
          </a:p>
          <a:p>
            <a:pPr lvl="1"/>
            <a:r>
              <a:rPr lang="ja-JP" altLang="en-US" dirty="0"/>
              <a:t>笑顔（顔１，顔４）はとてもあたたかい印象を与えていた。</a:t>
            </a:r>
          </a:p>
          <a:p>
            <a:r>
              <a:rPr lang="ja-JP" altLang="en-US" dirty="0"/>
              <a:t>品のある</a:t>
            </a:r>
          </a:p>
          <a:p>
            <a:pPr lvl="1"/>
            <a:r>
              <a:rPr lang="ja-JP" altLang="en-US" dirty="0"/>
              <a:t>黒マスクは品がないことがわかった。</a:t>
            </a:r>
          </a:p>
          <a:p>
            <a:pPr lvl="1"/>
            <a:r>
              <a:rPr lang="ja-JP" altLang="en-US" dirty="0"/>
              <a:t>顔５，顔２など，顔立ちが品の良さの印象を与えるのかもしれない。</a:t>
            </a:r>
          </a:p>
          <a:p>
            <a:pPr marL="114300" indent="0">
              <a:buNone/>
            </a:pPr>
            <a:endParaRPr lang="ja-JP" altLang="en-US" dirty="0"/>
          </a:p>
          <a:p>
            <a:endParaRPr lang="ja-JP" altLang="en-US" dirty="0"/>
          </a:p>
          <a:p>
            <a:endParaRPr lang="ja-JP"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10b9578070e_0_81"/>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考察（２）</a:t>
            </a:r>
          </a:p>
        </p:txBody>
      </p:sp>
      <p:sp>
        <p:nvSpPr>
          <p:cNvPr id="3" name="テキスト プレースホルダー 2">
            <a:extLst>
              <a:ext uri="{FF2B5EF4-FFF2-40B4-BE49-F238E27FC236}">
                <a16:creationId xmlns:a16="http://schemas.microsoft.com/office/drawing/2014/main" id="{2805F80C-FBC5-4BCE-A766-43B752605845}"/>
              </a:ext>
            </a:extLst>
          </p:cNvPr>
          <p:cNvSpPr>
            <a:spLocks noGrp="1"/>
          </p:cNvSpPr>
          <p:nvPr>
            <p:ph type="body" idx="1"/>
          </p:nvPr>
        </p:nvSpPr>
        <p:spPr/>
        <p:txBody>
          <a:bodyPr>
            <a:normAutofit fontScale="92500" lnSpcReduction="20000"/>
          </a:bodyPr>
          <a:lstStyle/>
          <a:p>
            <a:r>
              <a:rPr lang="ja-JP" altLang="en-US" dirty="0"/>
              <a:t>力強い</a:t>
            </a:r>
          </a:p>
          <a:p>
            <a:pPr lvl="1"/>
            <a:r>
              <a:rPr lang="ja-JP" altLang="en-US" dirty="0"/>
              <a:t>白マスクは弱そうに見えることがわかった。</a:t>
            </a:r>
          </a:p>
          <a:p>
            <a:pPr lvl="1"/>
            <a:r>
              <a:rPr lang="ja-JP" altLang="en-US" dirty="0"/>
              <a:t>ほとんどの顔では，マスクなしが力強く見えていたが，もともと弱く見える顔（顔２）では黒マスクが力強い印象を与えることがわかった。</a:t>
            </a:r>
          </a:p>
          <a:p>
            <a:pPr lvl="1"/>
            <a:r>
              <a:rPr lang="ja-JP" altLang="en-US" dirty="0"/>
              <a:t>笑顔（顔１，顔４）ではマスクの効果がなかった。</a:t>
            </a:r>
            <a:endParaRPr lang="en-US" altLang="ja-JP" dirty="0"/>
          </a:p>
          <a:p>
            <a:pPr lvl="2"/>
            <a:r>
              <a:rPr lang="ja-JP" altLang="en-US" dirty="0"/>
              <a:t>笑顔も力強い印象を与えることがわかった。</a:t>
            </a:r>
          </a:p>
          <a:p>
            <a:r>
              <a:rPr lang="ja-JP" altLang="en-US" dirty="0"/>
              <a:t>魅力的な</a:t>
            </a:r>
          </a:p>
          <a:p>
            <a:pPr lvl="1"/>
            <a:r>
              <a:rPr lang="ja-JP" altLang="en-US" dirty="0"/>
              <a:t>マスクなしが魅力的で，マスクは魅力度を低下させていた。</a:t>
            </a:r>
            <a:endParaRPr lang="en-US" altLang="ja-JP" dirty="0"/>
          </a:p>
          <a:p>
            <a:pPr lvl="2"/>
            <a:r>
              <a:rPr lang="ja-JP" altLang="en-US" dirty="0"/>
              <a:t>特に黒マスクは確実に魅力度を低下させることがわかった。</a:t>
            </a:r>
          </a:p>
          <a:p>
            <a:pPr lvl="1"/>
            <a:r>
              <a:rPr lang="ja-JP" altLang="en-US" dirty="0"/>
              <a:t>相対的に魅力度の低い顔（顔３）ではマスクの効果がなかった</a:t>
            </a:r>
            <a:endParaRPr lang="en-US" altLang="ja-JP" dirty="0"/>
          </a:p>
          <a:p>
            <a:pPr lvl="2"/>
            <a:r>
              <a:rPr lang="ja-JP" altLang="en-US" dirty="0"/>
              <a:t>宮崎他（</a:t>
            </a:r>
            <a:r>
              <a:rPr lang="en-US" altLang="ja-JP" dirty="0"/>
              <a:t>2014</a:t>
            </a:r>
            <a:r>
              <a:rPr lang="ja-JP" altLang="en-US" dirty="0"/>
              <a:t>）の結果が再確認された。</a:t>
            </a:r>
          </a:p>
        </p:txBody>
      </p:sp>
    </p:spTree>
    <p:extLst>
      <p:ext uri="{BB962C8B-B14F-4D97-AF65-F5344CB8AC3E}">
        <p14:creationId xmlns:p14="http://schemas.microsoft.com/office/powerpoint/2010/main" val="1221997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10b9578070e_0_81"/>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ja-JP" altLang="en-US" dirty="0"/>
              <a:t>おわりに</a:t>
            </a:r>
          </a:p>
        </p:txBody>
      </p:sp>
      <p:sp>
        <p:nvSpPr>
          <p:cNvPr id="3" name="テキスト プレースホルダー 2">
            <a:extLst>
              <a:ext uri="{FF2B5EF4-FFF2-40B4-BE49-F238E27FC236}">
                <a16:creationId xmlns:a16="http://schemas.microsoft.com/office/drawing/2014/main" id="{2805F80C-FBC5-4BCE-A766-43B752605845}"/>
              </a:ext>
            </a:extLst>
          </p:cNvPr>
          <p:cNvSpPr>
            <a:spLocks noGrp="1"/>
          </p:cNvSpPr>
          <p:nvPr>
            <p:ph type="body" idx="1"/>
          </p:nvPr>
        </p:nvSpPr>
        <p:spPr/>
        <p:txBody>
          <a:bodyPr>
            <a:normAutofit/>
          </a:bodyPr>
          <a:lstStyle/>
          <a:p>
            <a:r>
              <a:rPr lang="ja-JP" altLang="en-US" dirty="0"/>
              <a:t>コロナ禍の中で，</a:t>
            </a:r>
            <a:r>
              <a:rPr lang="ja-JP" altLang="en-US" dirty="0">
                <a:solidFill>
                  <a:srgbClr val="00B0F0"/>
                </a:solidFill>
              </a:rPr>
              <a:t>黒マスク</a:t>
            </a:r>
            <a:r>
              <a:rPr lang="ja-JP" altLang="en-US" dirty="0"/>
              <a:t>も日常的によく見かけるようになったが，実験の結果は，その印象があまりよくないことを示していた。</a:t>
            </a:r>
          </a:p>
          <a:p>
            <a:pPr lvl="1"/>
            <a:r>
              <a:rPr lang="ja-JP" altLang="en-US" dirty="0"/>
              <a:t>消極的で，冷たく，品がなく，魅力的でない</a:t>
            </a:r>
          </a:p>
          <a:p>
            <a:r>
              <a:rPr lang="ja-JP" altLang="en-US" dirty="0">
                <a:solidFill>
                  <a:srgbClr val="FF0000"/>
                </a:solidFill>
              </a:rPr>
              <a:t>笑顔</a:t>
            </a:r>
            <a:r>
              <a:rPr lang="ja-JP" altLang="en-US" dirty="0"/>
              <a:t>は，積極的で，あたたかく，力強くもあって，魅力的な印象をもたらすことがわかった。</a:t>
            </a:r>
          </a:p>
          <a:p>
            <a:pPr lvl="1"/>
            <a:r>
              <a:rPr lang="ja-JP" altLang="en-US" dirty="0">
                <a:solidFill>
                  <a:srgbClr val="FF0000"/>
                </a:solidFill>
              </a:rPr>
              <a:t>人々が，マスクを外して，笑顔でコミュニケーションができるようになる日が早く戻ってきてほしいですよね！ </a:t>
            </a:r>
            <a:r>
              <a:rPr lang="en-US" altLang="ja-JP" dirty="0"/>
              <a:t>(^^)</a:t>
            </a:r>
            <a:endParaRPr lang="ja-JP" altLang="en-US" dirty="0"/>
          </a:p>
        </p:txBody>
      </p:sp>
    </p:spTree>
    <p:extLst>
      <p:ext uri="{BB962C8B-B14F-4D97-AF65-F5344CB8AC3E}">
        <p14:creationId xmlns:p14="http://schemas.microsoft.com/office/powerpoint/2010/main" val="3482268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8"/>
          <p:cNvSpPr txBox="1">
            <a:spLocks noGrp="1"/>
          </p:cNvSpPr>
          <p:nvPr>
            <p:ph type="title"/>
          </p:nvPr>
        </p:nvSpPr>
        <p:spPr>
          <a:xfrm>
            <a:off x="311700" y="372500"/>
            <a:ext cx="8520600" cy="617259"/>
          </a:xfrm>
          <a:noFill/>
          <a:ln>
            <a:noFill/>
          </a:ln>
        </p:spPr>
        <p:txBody>
          <a:bodyPr spcFirstLastPara="1" wrap="square" lIns="91425" tIns="91425" rIns="91425" bIns="91425" anchor="b" anchorCtr="0">
            <a:normAutofit fontScale="90000"/>
          </a:bodyPr>
          <a:lstStyle/>
          <a:p>
            <a:pPr lvl="0"/>
            <a:r>
              <a:rPr lang="zh-CN" altLang="en-US" dirty="0"/>
              <a:t>引用文献</a:t>
            </a:r>
          </a:p>
        </p:txBody>
      </p:sp>
      <p:sp>
        <p:nvSpPr>
          <p:cNvPr id="239" name="Google Shape;239;p8"/>
          <p:cNvSpPr txBox="1">
            <a:spLocks noGrp="1"/>
          </p:cNvSpPr>
          <p:nvPr>
            <p:ph type="body" idx="1"/>
          </p:nvPr>
        </p:nvSpPr>
        <p:spPr>
          <a:xfrm>
            <a:off x="311700" y="1323570"/>
            <a:ext cx="8520600" cy="3447429"/>
          </a:xfrm>
          <a:noFill/>
          <a:ln>
            <a:noFill/>
          </a:ln>
        </p:spPr>
        <p:txBody>
          <a:bodyPr spcFirstLastPara="1" wrap="square" lIns="91425" tIns="91425" rIns="91425" bIns="91425" anchor="t" anchorCtr="0">
            <a:normAutofit lnSpcReduction="10000"/>
          </a:bodyPr>
          <a:lstStyle/>
          <a:p>
            <a:pPr lvl="0"/>
            <a:r>
              <a:rPr lang="ja-JP" altLang="en-US" dirty="0"/>
              <a:t>伊師 華江（</a:t>
            </a:r>
            <a:r>
              <a:rPr lang="en-US" altLang="ja-JP" dirty="0"/>
              <a:t>2011</a:t>
            </a:r>
            <a:r>
              <a:rPr lang="ja-JP" altLang="en-US" dirty="0"/>
              <a:t>）．表情顔の魅力評価に関わる心理的要因　知能と情報（日本知能情報ファジィ学会誌），</a:t>
            </a:r>
            <a:r>
              <a:rPr lang="en-US" altLang="ja-JP" i="1" dirty="0"/>
              <a:t>23</a:t>
            </a:r>
            <a:r>
              <a:rPr lang="en-US" altLang="ja-JP" dirty="0"/>
              <a:t>, 211-217</a:t>
            </a:r>
            <a:r>
              <a:rPr lang="ja-JP" altLang="en-US" dirty="0"/>
              <a:t>．</a:t>
            </a:r>
          </a:p>
          <a:p>
            <a:pPr lvl="0"/>
            <a:r>
              <a:rPr lang="ja-JP" altLang="en-US" dirty="0"/>
              <a:t>伊師 華江・行場 次郎・蒲池 みゆき（</a:t>
            </a:r>
            <a:r>
              <a:rPr lang="en-US" altLang="ja-JP" dirty="0"/>
              <a:t>2003</a:t>
            </a:r>
            <a:r>
              <a:rPr lang="ja-JP" altLang="en-US" dirty="0"/>
              <a:t>）．笑顔強度と印象の関係性の分析　日本顔学会誌，</a:t>
            </a:r>
            <a:r>
              <a:rPr lang="en-US" altLang="ja-JP" i="1" dirty="0"/>
              <a:t>3(2)</a:t>
            </a:r>
            <a:r>
              <a:rPr lang="ja-JP" altLang="en-US" dirty="0"/>
              <a:t>，</a:t>
            </a:r>
            <a:r>
              <a:rPr lang="en-US" altLang="ja-JP" dirty="0"/>
              <a:t>5-11. </a:t>
            </a:r>
          </a:p>
          <a:p>
            <a:r>
              <a:rPr lang="ja-JP" altLang="ja-JP" dirty="0"/>
              <a:t>宮崎 由樹・伊藤 史織・河原 純一郎（</a:t>
            </a:r>
            <a:r>
              <a:rPr lang="en-US" altLang="ja-JP" dirty="0"/>
              <a:t>2014</a:t>
            </a:r>
            <a:r>
              <a:rPr lang="ja-JP" altLang="ja-JP" dirty="0"/>
              <a:t>）</a:t>
            </a:r>
            <a:r>
              <a:rPr lang="en-US" altLang="ja-JP" dirty="0"/>
              <a:t>. </a:t>
            </a:r>
            <a:r>
              <a:rPr lang="ja-JP" altLang="ja-JP" dirty="0"/>
              <a:t>顔の魅力に及ぼす衛生マスクの効果　日本心理学会第</a:t>
            </a:r>
            <a:r>
              <a:rPr lang="en-US" altLang="ja-JP" dirty="0"/>
              <a:t>78</a:t>
            </a:r>
            <a:r>
              <a:rPr lang="ja-JP" altLang="ja-JP" dirty="0"/>
              <a:t>回大会発表論文集，</a:t>
            </a:r>
            <a:r>
              <a:rPr lang="en-US" altLang="ja-JP" dirty="0"/>
              <a:t>610</a:t>
            </a:r>
            <a:r>
              <a:rPr lang="ja-JP" altLang="ja-JP" dirty="0"/>
              <a:t>．</a:t>
            </a:r>
          </a:p>
        </p:txBody>
      </p:sp>
    </p:spTree>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2186</Words>
  <Application>Microsoft Office PowerPoint</Application>
  <PresentationFormat>画面に合わせる (16:9)</PresentationFormat>
  <Paragraphs>136</Paragraphs>
  <Slides>17</Slides>
  <Notes>17</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vt:i4>
      </vt:variant>
    </vt:vector>
  </HeadingPairs>
  <TitlesOfParts>
    <vt:vector size="24" baseType="lpstr">
      <vt:lpstr>Source Code Pro</vt:lpstr>
      <vt:lpstr>Yu Gothic</vt:lpstr>
      <vt:lpstr>Arial</vt:lpstr>
      <vt:lpstr>Times New Roman</vt:lpstr>
      <vt:lpstr>Oswald</vt:lpstr>
      <vt:lpstr>MS Mincho</vt:lpstr>
      <vt:lpstr>Modern Writer</vt:lpstr>
      <vt:lpstr>マスクは顔の印象を どのように変えるのか？</vt:lpstr>
      <vt:lpstr>問題（１）</vt:lpstr>
      <vt:lpstr>問題（２）</vt:lpstr>
      <vt:lpstr>問題（３）</vt:lpstr>
      <vt:lpstr>方法（１）</vt:lpstr>
      <vt:lpstr>PowerPoint プレゼンテーション</vt:lpstr>
      <vt:lpstr>方法（２）</vt:lpstr>
      <vt:lpstr>結果（１）</vt:lpstr>
      <vt:lpstr>結果（２）</vt:lpstr>
      <vt:lpstr>結果（３）</vt:lpstr>
      <vt:lpstr>結果（４）</vt:lpstr>
      <vt:lpstr>結果（５）</vt:lpstr>
      <vt:lpstr>結果（６）</vt:lpstr>
      <vt:lpstr>考察（１）</vt:lpstr>
      <vt:lpstr>考察（２）</vt:lpstr>
      <vt:lpstr>おわりに</vt:lpstr>
      <vt:lpstr>引用文献</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マスクは顔の印象を どのように変えるのか？</dc:title>
  <cp:lastModifiedBy>吉田 弘司</cp:lastModifiedBy>
  <cp:revision>22</cp:revision>
  <dcterms:modified xsi:type="dcterms:W3CDTF">2022-01-15T06:12:52Z</dcterms:modified>
</cp:coreProperties>
</file>